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2" r:id="rId2"/>
    <p:sldMasterId id="2147483755" r:id="rId3"/>
    <p:sldMasterId id="2147483773" r:id="rId4"/>
  </p:sldMasterIdLst>
  <p:notesMasterIdLst>
    <p:notesMasterId r:id="rId24"/>
  </p:notesMasterIdLst>
  <p:sldIdLst>
    <p:sldId id="282" r:id="rId5"/>
    <p:sldId id="379" r:id="rId6"/>
    <p:sldId id="380" r:id="rId7"/>
    <p:sldId id="376" r:id="rId8"/>
    <p:sldId id="383" r:id="rId9"/>
    <p:sldId id="388" r:id="rId10"/>
    <p:sldId id="269" r:id="rId11"/>
    <p:sldId id="372" r:id="rId12"/>
    <p:sldId id="374" r:id="rId13"/>
    <p:sldId id="271" r:id="rId14"/>
    <p:sldId id="360" r:id="rId15"/>
    <p:sldId id="371" r:id="rId16"/>
    <p:sldId id="342" r:id="rId17"/>
    <p:sldId id="272" r:id="rId18"/>
    <p:sldId id="273" r:id="rId19"/>
    <p:sldId id="381" r:id="rId20"/>
    <p:sldId id="384" r:id="rId21"/>
    <p:sldId id="261" r:id="rId22"/>
    <p:sldId id="378" r:id="rId23"/>
  </p:sldIdLst>
  <p:sldSz cx="12192000" cy="6858000"/>
  <p:notesSz cx="7102475" cy="9388475"/>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Wingdings 3" panose="05040102010807070707" pitchFamily="18" charset="2"/>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e" initials="P" lastIdx="0" clrIdx="0">
    <p:extLst>
      <p:ext uri="{19B8F6BF-5375-455C-9EA6-DF929625EA0E}">
        <p15:presenceInfo xmlns:p15="http://schemas.microsoft.com/office/powerpoint/2012/main" userId="Patr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E25F84-4D84-4693-A7B7-4A748CE8D094}">
  <a:tblStyle styleId="{9EE25F84-4D84-4693-A7B7-4A748CE8D09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22" autoAdjust="0"/>
  </p:normalViewPr>
  <p:slideViewPr>
    <p:cSldViewPr snapToGrid="0">
      <p:cViewPr varScale="1">
        <p:scale>
          <a:sx n="45" d="100"/>
          <a:sy n="45" d="100"/>
        </p:scale>
        <p:origin x="14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77739" cy="471054"/>
          </a:xfrm>
          <a:prstGeom prst="rect">
            <a:avLst/>
          </a:prstGeom>
          <a:noFill/>
          <a:ln>
            <a:noFill/>
          </a:ln>
        </p:spPr>
        <p:txBody>
          <a:bodyPr spcFirstLastPara="1" wrap="square" lIns="94213" tIns="94213" rIns="94213" bIns="94213"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023092" y="0"/>
            <a:ext cx="3077739" cy="471054"/>
          </a:xfrm>
          <a:prstGeom prst="rect">
            <a:avLst/>
          </a:prstGeom>
          <a:noFill/>
          <a:ln>
            <a:noFill/>
          </a:ln>
        </p:spPr>
        <p:txBody>
          <a:bodyPr spcFirstLastPara="1" wrap="square" lIns="94213" tIns="94213" rIns="94213" bIns="94213"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10248" y="4518204"/>
            <a:ext cx="5681980" cy="3696712"/>
          </a:xfrm>
          <a:prstGeom prst="rect">
            <a:avLst/>
          </a:prstGeom>
          <a:noFill/>
          <a:ln>
            <a:noFill/>
          </a:ln>
        </p:spPr>
        <p:txBody>
          <a:bodyPr spcFirstLastPara="1" wrap="square" lIns="94213" tIns="94213" rIns="94213" bIns="94213"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917422"/>
            <a:ext cx="3077739" cy="471053"/>
          </a:xfrm>
          <a:prstGeom prst="rect">
            <a:avLst/>
          </a:prstGeom>
          <a:noFill/>
          <a:ln>
            <a:noFill/>
          </a:ln>
        </p:spPr>
        <p:txBody>
          <a:bodyPr spcFirstLastPara="1" wrap="square" lIns="94213" tIns="94213" rIns="94213" bIns="94213"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710248" y="4518204"/>
            <a:ext cx="5681980" cy="3696712"/>
          </a:xfrm>
          <a:prstGeom prst="rect">
            <a:avLst/>
          </a:prstGeom>
          <a:noFill/>
          <a:ln>
            <a:noFill/>
          </a:ln>
        </p:spPr>
        <p:txBody>
          <a:bodyPr spcFirstLastPara="1" wrap="square" lIns="94213" tIns="94213" rIns="94213" bIns="94213" anchor="t" anchorCtr="0">
            <a:noAutofit/>
          </a:bodyPr>
          <a:lstStyle/>
          <a:p>
            <a:pPr marL="0" indent="0">
              <a:buClr>
                <a:schemeClr val="dk1"/>
              </a:buClr>
            </a:pPr>
            <a:r>
              <a:rPr lang="en-US" sz="1400" dirty="0">
                <a:latin typeface="+mj-lt"/>
              </a:rPr>
              <a:t>Thank you PSR for inviting me to speak today. My name is Patrice Tomcik and I am the Project Manager of State Campaigns for Moms Clean Air Force living in Southwestern PA with gas development in my community. Moms Clean Air Force is a community of more than 100,000</a:t>
            </a:r>
            <a:r>
              <a:rPr lang="en-US" sz="1400" u="none" dirty="0">
                <a:latin typeface="+mj-lt"/>
              </a:rPr>
              <a:t> </a:t>
            </a:r>
            <a:r>
              <a:rPr lang="en-US" sz="1400" dirty="0">
                <a:latin typeface="+mj-lt"/>
              </a:rPr>
              <a:t>moms and dads in Pennsylvania united against air pollution and climate change to protect our children’s health.</a:t>
            </a:r>
            <a:endParaRPr sz="1400" dirty="0">
              <a:latin typeface="+mj-lt"/>
            </a:endParaRPr>
          </a:p>
        </p:txBody>
      </p:sp>
      <p:sp>
        <p:nvSpPr>
          <p:cNvPr id="394" name="Shape 394"/>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710248" y="4518204"/>
            <a:ext cx="5681980" cy="3696712"/>
          </a:xfrm>
          <a:prstGeom prst="rect">
            <a:avLst/>
          </a:prstGeom>
        </p:spPr>
        <p:txBody>
          <a:bodyPr spcFirstLastPara="1" wrap="square" lIns="94213" tIns="94213" rIns="94213" bIns="94213" anchor="t" anchorCtr="0">
            <a:noAutofit/>
          </a:bodyPr>
          <a:lstStyle/>
          <a:p>
            <a:pPr marL="0" indent="0"/>
            <a:r>
              <a:rPr lang="en-US" sz="1400" kern="1200" dirty="0">
                <a:solidFill>
                  <a:prstClr val="white"/>
                </a:solidFill>
                <a:latin typeface="+mj-lt"/>
              </a:rPr>
              <a:t>There is increasing evidence that the fetus is vulnerable to a range of maternal pollution exposures</a:t>
            </a:r>
            <a:r>
              <a:rPr lang="en-US" sz="1400" dirty="0">
                <a:latin typeface="+mj-lt"/>
              </a:rPr>
              <a:t>. Retrospective studies of birth data from pregnant mothers, and their proximity to oil and gas operations gives us insight to the associations between oil &amp; gas operations and maternal-infant health in a very short time span.</a:t>
            </a:r>
            <a:endParaRPr lang="en-US" sz="1400" kern="1200" dirty="0">
              <a:solidFill>
                <a:prstClr val="white"/>
              </a:solidFill>
              <a:latin typeface="+mj-lt"/>
            </a:endParaRPr>
          </a:p>
          <a:p>
            <a:pPr marL="0" indent="0"/>
            <a:endParaRPr lang="en-US" dirty="0"/>
          </a:p>
          <a:p>
            <a:pPr marL="0" indent="0"/>
            <a:endParaRPr dirty="0"/>
          </a:p>
        </p:txBody>
      </p:sp>
      <p:sp>
        <p:nvSpPr>
          <p:cNvPr id="559" name="Shape 559"/>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6098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Peer reviewed studies from Pennsylvania, Colorado, and Texas have found associations between pregnant women living near oil and gas operations and an increase in adverse birth outcomes like low birth weight, preterm birth, high-risk pregnancies, congenital heart defects, and infant mortality</a:t>
            </a:r>
            <a:r>
              <a:rPr lang="en-US" sz="1400" kern="1200" dirty="0">
                <a:solidFill>
                  <a:prstClr val="white"/>
                </a:solidFill>
                <a:latin typeface="+mn-lt"/>
              </a:rPr>
              <a:t>. </a:t>
            </a:r>
            <a:endParaRPr lang="en-US" sz="1400" dirty="0">
              <a:latin typeface="+mn-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444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indent="-235572" defTabSz="942289">
              <a:defRPr/>
            </a:pPr>
            <a:r>
              <a:rPr lang="en-US" sz="1400" dirty="0">
                <a:latin typeface="Arial" panose="020B0604020202020204" pitchFamily="34" charset="0"/>
                <a:cs typeface="Arial" panose="020B0604020202020204" pitchFamily="34" charset="0"/>
              </a:rPr>
              <a:t>Smog pollution created by oil and gas facilities can have a significant impact on public health – even in areas far from oil and gas production. It is estimated that Pennsylvania children suffer over </a:t>
            </a:r>
            <a:r>
              <a:rPr lang="en-US" sz="1400" b="1" dirty="0">
                <a:latin typeface="Arial" panose="020B0604020202020204" pitchFamily="34" charset="0"/>
                <a:cs typeface="Arial" panose="020B0604020202020204" pitchFamily="34" charset="0"/>
              </a:rPr>
              <a:t>30,000</a:t>
            </a:r>
            <a:r>
              <a:rPr lang="en-US" sz="1400" dirty="0">
                <a:latin typeface="Arial" panose="020B0604020202020204" pitchFamily="34" charset="0"/>
                <a:cs typeface="Arial" panose="020B0604020202020204" pitchFamily="34" charset="0"/>
              </a:rPr>
              <a:t> summertime asthma attacks and over </a:t>
            </a:r>
            <a:r>
              <a:rPr lang="en-US" sz="1400" b="1" dirty="0">
                <a:latin typeface="Arial" panose="020B0604020202020204" pitchFamily="34" charset="0"/>
                <a:cs typeface="Arial" panose="020B0604020202020204" pitchFamily="34" charset="0"/>
              </a:rPr>
              <a:t>22,000</a:t>
            </a:r>
            <a:r>
              <a:rPr lang="en-US" sz="1400" dirty="0">
                <a:latin typeface="Arial" panose="020B0604020202020204" pitchFamily="34" charset="0"/>
                <a:cs typeface="Arial" panose="020B0604020202020204" pitchFamily="34" charset="0"/>
              </a:rPr>
              <a:t> lost school days each year due to smog caused by oil and gas pollution. </a:t>
            </a:r>
          </a:p>
          <a:p>
            <a:pPr marL="471145" indent="-235572" defTabSz="942289">
              <a:defRPr/>
            </a:pPr>
            <a:endParaRPr lang="en-US" dirty="0"/>
          </a:p>
          <a:p>
            <a:pPr marL="471145" indent="-235572" defTabSz="942289">
              <a:defRPr/>
            </a:pPr>
            <a:r>
              <a:rPr lang="en-US" dirty="0"/>
              <a:t>[Note: This map is based on EPA air pollution modeling of industry self reported emissions.]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0331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71145">
              <a:buClrTx/>
              <a:buSzTx/>
              <a:defRPr/>
            </a:pPr>
            <a:r>
              <a:rPr lang="en-US" sz="1400" dirty="0">
                <a:solidFill>
                  <a:schemeClr val="lt1"/>
                </a:solidFill>
                <a:latin typeface="+mj-lt"/>
                <a:ea typeface="Century Gothic"/>
                <a:cs typeface="Century Gothic"/>
                <a:sym typeface="Century Gothic"/>
              </a:rPr>
              <a:t>Health symptoms associated with oil and gas operations are nosebleeds, rashes, fatigue, nausea, </a:t>
            </a:r>
            <a:r>
              <a:rPr lang="en-US" sz="1400" dirty="0">
                <a:latin typeface="+mj-lt"/>
                <a:ea typeface="Century Gothic"/>
              </a:rPr>
              <a:t>d</a:t>
            </a:r>
            <a:r>
              <a:rPr lang="en-US" sz="1400" dirty="0">
                <a:solidFill>
                  <a:schemeClr val="lt1"/>
                </a:solidFill>
                <a:latin typeface="+mj-lt"/>
                <a:ea typeface="Century Gothic"/>
                <a:cs typeface="Century Gothic"/>
                <a:sym typeface="Century Gothic"/>
              </a:rPr>
              <a:t>izziness</a:t>
            </a:r>
            <a:r>
              <a:rPr lang="en-US" sz="1400" dirty="0">
                <a:latin typeface="+mj-lt"/>
                <a:ea typeface="Century Gothic"/>
              </a:rPr>
              <a:t>, v</a:t>
            </a:r>
            <a:r>
              <a:rPr lang="en-US" sz="1400" dirty="0">
                <a:solidFill>
                  <a:schemeClr val="lt1"/>
                </a:solidFill>
                <a:latin typeface="+mj-lt"/>
                <a:ea typeface="Century Gothic"/>
                <a:cs typeface="Century Gothic"/>
                <a:sym typeface="Century Gothic"/>
              </a:rPr>
              <a:t>omiting</a:t>
            </a:r>
            <a:r>
              <a:rPr lang="en-US" sz="1400" dirty="0">
                <a:latin typeface="+mj-lt"/>
                <a:ea typeface="Century Gothic"/>
              </a:rPr>
              <a:t>, h</a:t>
            </a:r>
            <a:r>
              <a:rPr lang="en-US" sz="1400" dirty="0">
                <a:solidFill>
                  <a:schemeClr val="lt1"/>
                </a:solidFill>
                <a:latin typeface="+mj-lt"/>
                <a:ea typeface="Century Gothic"/>
                <a:cs typeface="Century Gothic"/>
                <a:sym typeface="Century Gothic"/>
              </a:rPr>
              <a:t>eadaches</a:t>
            </a:r>
            <a:r>
              <a:rPr lang="en-US" sz="1400" dirty="0">
                <a:latin typeface="+mj-lt"/>
                <a:ea typeface="Century Gothic"/>
              </a:rPr>
              <a:t>, itching, coughing, sleep disruption, shortness of breath.</a:t>
            </a:r>
            <a:r>
              <a:rPr lang="en-US" sz="1400" kern="1200" dirty="0">
                <a:solidFill>
                  <a:prstClr val="white"/>
                </a:solidFill>
                <a:latin typeface="+mj-lt"/>
              </a:rPr>
              <a:t> Photo is of Emma Parr at 7 years of age who began having nosebleeds and rashes after moving into a home surrounded by 21 gas wells in Texas.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253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710248" y="4518204"/>
            <a:ext cx="5681980" cy="3696712"/>
          </a:xfrm>
          <a:prstGeom prst="rect">
            <a:avLst/>
          </a:prstGeom>
        </p:spPr>
        <p:txBody>
          <a:bodyPr spcFirstLastPara="1" wrap="square" lIns="94213" tIns="94213" rIns="94213" bIns="94213" anchor="t" anchorCtr="0">
            <a:noAutofit/>
          </a:bodyPr>
          <a:lstStyle/>
          <a:p>
            <a:pPr marL="0" indent="0" defTabSz="942289">
              <a:defRPr/>
            </a:pPr>
            <a:r>
              <a:rPr lang="en-US" sz="1400" dirty="0">
                <a:solidFill>
                  <a:schemeClr val="tx1"/>
                </a:solidFill>
                <a:latin typeface="+mn-lt"/>
              </a:rPr>
              <a:t>Science and real life experiences reveal that setbacks from oil and gas operations are in many cases inadequate to protect public health in the event of a blowout, explosion, fire, gas cloud, or elevated hazardous air pollutants such as benzene.</a:t>
            </a:r>
            <a:r>
              <a:rPr lang="en-US" sz="1400" dirty="0">
                <a:solidFill>
                  <a:schemeClr val="lt1"/>
                </a:solidFill>
                <a:latin typeface="+mn-lt"/>
              </a:rPr>
              <a:t> There is no defined setback that assures protection of human health and safety but </a:t>
            </a:r>
            <a:r>
              <a:rPr lang="en-US" sz="1400" dirty="0">
                <a:solidFill>
                  <a:schemeClr val="lt1"/>
                </a:solidFill>
                <a:latin typeface="+mn-lt"/>
                <a:ea typeface="Century Gothic"/>
                <a:cs typeface="Century Gothic"/>
                <a:sym typeface="Century Gothic"/>
              </a:rPr>
              <a:t>distance from source does decrease </a:t>
            </a:r>
            <a:r>
              <a:rPr lang="en-US" sz="1400" dirty="0">
                <a:solidFill>
                  <a:schemeClr val="lt1"/>
                </a:solidFill>
                <a:latin typeface="+mn-lt"/>
              </a:rPr>
              <a:t>risks. </a:t>
            </a:r>
          </a:p>
          <a:p>
            <a:pPr marL="0" indent="0"/>
            <a:endParaRPr dirty="0"/>
          </a:p>
        </p:txBody>
      </p:sp>
      <p:sp>
        <p:nvSpPr>
          <p:cNvPr id="568" name="Shape 568"/>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68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710248" y="4518204"/>
            <a:ext cx="5681980" cy="3696712"/>
          </a:xfrm>
          <a:prstGeom prst="rect">
            <a:avLst/>
          </a:prstGeom>
        </p:spPr>
        <p:txBody>
          <a:bodyPr spcFirstLastPara="1" wrap="square" lIns="94213" tIns="94213" rIns="94213" bIns="94213" anchor="t" anchorCtr="0">
            <a:noAutofit/>
          </a:bodyPr>
          <a:lstStyle/>
          <a:p>
            <a:pPr marL="0" indent="0" defTabSz="942289">
              <a:defRPr/>
            </a:pPr>
            <a:r>
              <a:rPr lang="en-US" sz="1400" dirty="0">
                <a:latin typeface="+mn-lt"/>
              </a:rPr>
              <a:t>Impacts from oil and gas operations can exact an emotional toll on the entire family and community. People living near oil and gas operations have reported feelings of </a:t>
            </a:r>
            <a:r>
              <a:rPr lang="en-US" sz="1400" b="1" dirty="0">
                <a:latin typeface="+mn-lt"/>
              </a:rPr>
              <a:t>stress</a:t>
            </a:r>
            <a:r>
              <a:rPr lang="en-US" sz="1400" b="0" dirty="0">
                <a:latin typeface="+mn-lt"/>
              </a:rPr>
              <a:t>, anxiety</a:t>
            </a:r>
            <a:r>
              <a:rPr lang="en-US" sz="1400" dirty="0">
                <a:latin typeface="+mn-lt"/>
              </a:rPr>
              <a:t>, depression, anger, distrust, and feelings of powerlessness. Communities are often divided between those who want oil and gas operations and those who do not.</a:t>
            </a:r>
          </a:p>
          <a:p>
            <a:pPr marL="0" indent="0" defTabSz="942289">
              <a:defRPr/>
            </a:pPr>
            <a:endParaRPr lang="en-US" dirty="0"/>
          </a:p>
        </p:txBody>
      </p:sp>
      <p:sp>
        <p:nvSpPr>
          <p:cNvPr id="577" name="Shape 577"/>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6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400" dirty="0">
                <a:latin typeface="+mn-lt"/>
              </a:rPr>
              <a:t>Coinciding with well pad activity near her school, Jane Worthington (in this picture) reports that her daughter developed asthma-like symptoms, infected eyes, gastrointestinal problems, nosebleeds, rashes, joint swelling and pain, headaches, anxiety, and was subsequently diagnosed benzene-exposed.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678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710248" y="4518204"/>
            <a:ext cx="5681980" cy="3696712"/>
          </a:xfrm>
          <a:prstGeom prst="rect">
            <a:avLst/>
          </a:prstGeom>
        </p:spPr>
        <p:txBody>
          <a:bodyPr spcFirstLastPara="1" wrap="square" lIns="94213" tIns="94213" rIns="94213" bIns="94213" anchor="t" anchorCtr="0">
            <a:noAutofit/>
          </a:bodyPr>
          <a:lstStyle/>
          <a:p>
            <a:pPr marL="0" indent="0" defTabSz="942289">
              <a:defRPr/>
            </a:pPr>
            <a:r>
              <a:rPr lang="en-US" sz="1400" dirty="0">
                <a:latin typeface="+mn-lt"/>
              </a:rPr>
              <a:t>Methane is both a powerful climate pollutant and the primary ingredient of natural gas. By requiring industry to find and fix leaky equipment quarterly, methane emissions can be cut by 60% which would also help reduce associated toxic pollutants such as benzene.</a:t>
            </a:r>
          </a:p>
          <a:p>
            <a:pPr marL="0" indent="0" defTabSz="942289">
              <a:defRPr/>
            </a:pPr>
            <a:endParaRPr lang="en-US" dirty="0"/>
          </a:p>
        </p:txBody>
      </p:sp>
      <p:sp>
        <p:nvSpPr>
          <p:cNvPr id="532" name="Shape 532"/>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115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6:notes"/>
          <p:cNvSpPr txBox="1">
            <a:spLocks noGrp="1"/>
          </p:cNvSpPr>
          <p:nvPr>
            <p:ph type="body" idx="1"/>
          </p:nvPr>
        </p:nvSpPr>
        <p:spPr>
          <a:xfrm>
            <a:off x="710248" y="4518204"/>
            <a:ext cx="5681980" cy="3696712"/>
          </a:xfrm>
          <a:prstGeom prst="rect">
            <a:avLst/>
          </a:prstGeom>
          <a:noFill/>
          <a:ln>
            <a:noFill/>
          </a:ln>
        </p:spPr>
        <p:txBody>
          <a:bodyPr spcFirstLastPara="1" wrap="square" lIns="94200" tIns="94200" rIns="94200" bIns="942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Clean energy means getting energy from sources that don’t emit carbon, methane, or other climate-warming pollution. It also means energy that is renewable, and safer for our health.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It’s time for our leaders to set a goal: Eliminate the pollution causing climate change by 2050.</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89" name="Google Shape;389;p6: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710248" y="4518204"/>
            <a:ext cx="5681980" cy="3696712"/>
          </a:xfrm>
          <a:prstGeom prst="rect">
            <a:avLst/>
          </a:prstGeom>
          <a:noFill/>
          <a:ln>
            <a:noFill/>
          </a:ln>
        </p:spPr>
        <p:txBody>
          <a:bodyPr spcFirstLastPara="1" wrap="square" lIns="94213" tIns="94213" rIns="94213" bIns="94213" anchor="t" anchorCtr="0">
            <a:noAutofit/>
          </a:bodyPr>
          <a:lstStyle/>
          <a:p>
            <a:pPr marL="0" indent="0" defTabSz="942289">
              <a:buClr>
                <a:schemeClr val="dk1"/>
              </a:buClr>
              <a:defRPr/>
            </a:pPr>
            <a:r>
              <a:rPr lang="en-US" sz="1400" dirty="0">
                <a:solidFill>
                  <a:srgbClr val="FFFFFF"/>
                </a:solidFill>
                <a:latin typeface="+mj-lt"/>
                <a:ea typeface="Arial" panose="020B0604020202020204" pitchFamily="34" charset="0"/>
                <a:cs typeface="Arial"/>
                <a:sym typeface="Arial"/>
              </a:rPr>
              <a:t>Thank you!</a:t>
            </a:r>
          </a:p>
          <a:p>
            <a:pPr marL="0" indent="0">
              <a:buClr>
                <a:schemeClr val="dk1"/>
              </a:buClr>
            </a:pPr>
            <a:endParaRPr dirty="0"/>
          </a:p>
        </p:txBody>
      </p:sp>
      <p:sp>
        <p:nvSpPr>
          <p:cNvPr id="394" name="Shape 394"/>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610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indent="-235572" defTabSz="942289">
              <a:defRPr/>
            </a:pPr>
            <a:r>
              <a:rPr lang="en-US" sz="1400" dirty="0">
                <a:latin typeface="+mn-lt"/>
              </a:rPr>
              <a:t>In Pennsylvania, 1.5 million people live within a half-mile of an active oil or gas facility and 300,000 students attend schools and daycares within a half mile of an oil and gas facility that puts their health and safety at risk. Yellow dots represent a half mile radius from oil or gas facilities.</a:t>
            </a:r>
          </a:p>
          <a:p>
            <a:pPr marL="471145" indent="-235572" defTabSz="942289">
              <a:defRPr/>
            </a:pPr>
            <a:endParaRPr lang="en-US" dirty="0">
              <a:solidFill>
                <a:schemeClr val="lt1"/>
              </a:solidFill>
              <a:latin typeface="Century Gothic"/>
              <a:sym typeface="Century Gothic"/>
            </a:endParaRPr>
          </a:p>
          <a:p>
            <a:pPr marL="471145" indent="-235572" defTabSz="942289">
              <a:defRPr/>
            </a:pPr>
            <a:r>
              <a:rPr lang="en-US" dirty="0">
                <a:solidFill>
                  <a:schemeClr val="lt1"/>
                </a:solidFill>
                <a:latin typeface="Century Gothic"/>
                <a:sym typeface="Century Gothic"/>
              </a:rPr>
              <a:t>[note: map of conventional &amp; unconventional facilities]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045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marR="0" lvl="0" indent="-235572" algn="l" defTabSz="942289" rtl="0" eaLnBrk="1" fontAlgn="auto" latinLnBrk="0" hangingPunct="1">
              <a:lnSpc>
                <a:spcPct val="100000"/>
              </a:lnSpc>
              <a:spcBef>
                <a:spcPts val="0"/>
              </a:spcBef>
              <a:spcAft>
                <a:spcPts val="0"/>
              </a:spcAft>
              <a:buClr>
                <a:srgbClr val="000000"/>
              </a:buClr>
              <a:buSzPts val="1400"/>
              <a:buFont typeface="Arial"/>
              <a:buNone/>
              <a:tabLst/>
              <a:defRPr/>
            </a:pPr>
            <a:r>
              <a:rPr lang="en-US" sz="1400" b="0" i="0" u="none" strike="noStrike" cap="none" dirty="0">
                <a:solidFill>
                  <a:schemeClr val="lt1"/>
                </a:solidFill>
                <a:latin typeface="Calibri"/>
                <a:ea typeface="Century Gothic"/>
                <a:cs typeface="Century Gothic"/>
                <a:sym typeface="Century Gothic"/>
              </a:rPr>
              <a:t>Pennsylvania is the second largest producer of natural gas in the nation and thus a significant contributor of natural gas pollution that can travel long distances</a:t>
            </a:r>
            <a:r>
              <a:rPr lang="en-US" sz="1400" dirty="0">
                <a:latin typeface="Arial" panose="020B0604020202020204" pitchFamily="34" charset="0"/>
                <a:cs typeface="Arial" panose="020B0604020202020204" pitchFamily="34" charset="0"/>
              </a:rPr>
              <a:t>. A 2015 study by the University of Maryland found unconventional oil and gas air pollution from Pennsylvania and West Virginia in Maryland and Washington DC.</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929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400" dirty="0">
                <a:latin typeface="+mn-lt"/>
              </a:rPr>
              <a:t>This chart lists just some of the air pollutants, the source, and health impacts that are associated with unconventional oil and gas operations. Air pollutants listed are benzene, diesel emissions, formaldehyde, methane, particle pollution, silica dust, and smog. </a:t>
            </a:r>
          </a:p>
          <a:p>
            <a:endParaRPr lang="en-US" dirty="0"/>
          </a:p>
          <a:p>
            <a:r>
              <a:rPr lang="en-US" dirty="0"/>
              <a:t>[Reference chart on back of Moms Clean Air Force Fact Sheet “How Oil and Gas Operations Impact Your Baby’s Health”.]</a:t>
            </a:r>
          </a:p>
        </p:txBody>
      </p:sp>
      <p:sp>
        <p:nvSpPr>
          <p:cNvPr id="4" name="Slide Number Placeholder 3"/>
          <p:cNvSpPr>
            <a:spLocks noGrp="1"/>
          </p:cNvSpPr>
          <p:nvPr>
            <p:ph type="sldNum" idx="12"/>
          </p:nvPr>
        </p:nvSpPr>
        <p:spPr/>
        <p:txBody>
          <a:bodyPr/>
          <a:lstStyle/>
          <a:p>
            <a:pPr algn="r" defTabSz="942289">
              <a:defRPr/>
            </a:pPr>
            <a:fld id="{00000000-1234-1234-1234-123412341234}" type="slidenum">
              <a:rPr lang="en-US" sz="1200">
                <a:latin typeface="Calibri"/>
                <a:ea typeface="Calibri"/>
                <a:cs typeface="Calibri"/>
                <a:sym typeface="Calibri"/>
              </a:rPr>
              <a:pPr algn="r" defTabSz="942289">
                <a:defRPr/>
              </a:pPr>
              <a:t>4</a:t>
            </a:fld>
            <a:endParaRPr lang="en-US" sz="1200">
              <a:latin typeface="Calibri"/>
              <a:ea typeface="Calibri"/>
              <a:cs typeface="Calibri"/>
              <a:sym typeface="Calibri"/>
            </a:endParaRPr>
          </a:p>
        </p:txBody>
      </p:sp>
    </p:spTree>
    <p:extLst>
      <p:ext uri="{BB962C8B-B14F-4D97-AF65-F5344CB8AC3E}">
        <p14:creationId xmlns:p14="http://schemas.microsoft.com/office/powerpoint/2010/main" val="117369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Benzene is a potent neuro toxin and causes childhood leukemia a blood cancer. A study from Colorado found average benzene concentrations </a:t>
            </a:r>
            <a:r>
              <a:rPr lang="en-US" sz="1400" b="1" dirty="0"/>
              <a:t>41 times </a:t>
            </a:r>
            <a:r>
              <a:rPr lang="en-US" sz="1400" dirty="0"/>
              <a:t>higher in air samples and a lifetime cancer risk eight times higher within </a:t>
            </a:r>
            <a:r>
              <a:rPr lang="en-US" sz="1400" b="1" dirty="0"/>
              <a:t>500 feet </a:t>
            </a:r>
            <a:r>
              <a:rPr lang="en-US" sz="1400" dirty="0"/>
              <a:t>of an oil and gas facility compared to  a mile away. </a:t>
            </a:r>
            <a:endParaRPr lang="en-US" b="1" dirty="0"/>
          </a:p>
          <a:p>
            <a:endParaRPr lang="en-US" b="1"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17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980"/>
              <a:buFont typeface="Arial"/>
              <a:buNone/>
            </a:pPr>
            <a:r>
              <a:rPr lang="en-US" sz="1400" dirty="0">
                <a:latin typeface="+mj-lt"/>
              </a:rPr>
              <a:t>Oil and gas operations are associated with increased risks of adverse birth outcomes, asthma exacerbation, health symptoms, explosions &amp; fires, metal health.</a:t>
            </a:r>
            <a:r>
              <a:rPr lang="en-US" sz="1400" b="0" i="0" u="none" strike="noStrike" cap="none" dirty="0">
                <a:solidFill>
                  <a:schemeClr val="dk1"/>
                </a:solidFill>
                <a:latin typeface="Calibri"/>
                <a:ea typeface="Calibri"/>
                <a:cs typeface="Calibri"/>
                <a:sym typeface="Calibri"/>
              </a:rPr>
              <a:t> This photo was taken from the Summit Elementary playground in Butler County where the school building is 700ft from the gas wells and the playground is closer.</a:t>
            </a:r>
            <a:endParaRPr lang="en-US" sz="1400" dirty="0">
              <a:latin typeface="+mj-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91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710248" y="4518204"/>
            <a:ext cx="5681980" cy="3696712"/>
          </a:xfrm>
          <a:prstGeom prst="rect">
            <a:avLst/>
          </a:prstGeom>
        </p:spPr>
        <p:txBody>
          <a:bodyPr spcFirstLastPara="1" wrap="square" lIns="94213" tIns="94213" rIns="94213" bIns="94213" anchor="t" anchorCtr="0">
            <a:noAutofit/>
          </a:bodyPr>
          <a:lstStyle/>
          <a:p>
            <a:pPr marL="0" indent="0" defTabSz="942289">
              <a:defRPr/>
            </a:pPr>
            <a:r>
              <a:rPr lang="en-US" sz="1400" dirty="0">
                <a:latin typeface="+mj-lt"/>
              </a:rPr>
              <a:t>We have long known that developing babies and children are vulnerable to environmental pollution exposures. They drink more water and breathe more air per unit of body weight than adults and therefore can receive a higher dose of pollution than adults. </a:t>
            </a:r>
          </a:p>
          <a:p>
            <a:pPr marL="0" indent="0" defTabSz="942289">
              <a:defRPr/>
            </a:pPr>
            <a:r>
              <a:rPr lang="en-US" sz="1400" dirty="0">
                <a:solidFill>
                  <a:schemeClr val="lt1"/>
                </a:solidFill>
                <a:latin typeface="+mj-lt"/>
                <a:ea typeface="Century Gothic"/>
                <a:cs typeface="Century Gothic"/>
                <a:sym typeface="Century Gothic"/>
              </a:rPr>
              <a:t> </a:t>
            </a:r>
            <a:endParaRPr lang="en-US" sz="1400" dirty="0">
              <a:latin typeface="+mj-lt"/>
            </a:endParaRPr>
          </a:p>
          <a:p>
            <a:pPr marL="0" indent="0"/>
            <a:endParaRPr dirty="0"/>
          </a:p>
        </p:txBody>
      </p:sp>
      <p:sp>
        <p:nvSpPr>
          <p:cNvPr id="541" name="Shape 541"/>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2289">
              <a:defRPr/>
            </a:pPr>
            <a:r>
              <a:rPr lang="en-US" sz="1400" dirty="0">
                <a:latin typeface="+mn-lt"/>
              </a:rPr>
              <a:t>Children’s activities makes them more vulnerable to environmental pollutants because they engage in vigorous activity outdoors and often play close to the ground where pollution can settle. Note the girl in the picture is barefoot. </a:t>
            </a:r>
            <a:r>
              <a:rPr lang="en-US" sz="1400" dirty="0">
                <a:solidFill>
                  <a:schemeClr val="lt1"/>
                </a:solidFill>
                <a:latin typeface="+mn-lt"/>
                <a:ea typeface="Century Gothic"/>
                <a:cs typeface="Century Gothic"/>
                <a:sym typeface="Century Gothic"/>
              </a:rPr>
              <a:t>In addition, children don't clear toxins from their bodies as efficiently as adults due to reasons related to growth and development. </a:t>
            </a:r>
            <a:endParaRPr lang="en-US" sz="1400" dirty="0">
              <a:latin typeface="+mn-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07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710248" y="4518204"/>
            <a:ext cx="5681980" cy="3696712"/>
          </a:xfrm>
          <a:prstGeom prst="rect">
            <a:avLst/>
          </a:prstGeom>
          <a:noFill/>
          <a:ln>
            <a:noFill/>
          </a:ln>
        </p:spPr>
        <p:txBody>
          <a:bodyPr spcFirstLastPara="1" wrap="square" lIns="94213" tIns="94213" rIns="94213" bIns="94213" anchor="t" anchorCtr="0">
            <a:noAutofit/>
          </a:bodyPr>
          <a:lstStyle/>
          <a:p>
            <a:pPr marL="0" indent="0">
              <a:lnSpc>
                <a:spcPct val="90000"/>
              </a:lnSpc>
              <a:spcBef>
                <a:spcPts val="1072"/>
              </a:spcBef>
              <a:buClr>
                <a:schemeClr val="lt1"/>
              </a:buClr>
              <a:buSzPts val="1760"/>
            </a:pPr>
            <a:r>
              <a:rPr lang="en-US" sz="1400" dirty="0">
                <a:solidFill>
                  <a:schemeClr val="lt1"/>
                </a:solidFill>
                <a:latin typeface="+mn-lt"/>
                <a:ea typeface="Century Gothic"/>
                <a:cs typeface="Century Gothic"/>
                <a:sym typeface="Century Gothic"/>
              </a:rPr>
              <a:t>It is important to note that children’s brains and lungs are still developing until their early twenties and children have a longer time to live with pollution exposures that can cause diseases later in life. The Bjornson family in this photo live with 40+ well pads, 2 compressor stations, multiple pipelines all within a 3 mile radius. The mother reports that members of the family have had bloody noses and unexplained rashes coinciding with activity at the nearby gas wells.</a:t>
            </a:r>
            <a:endParaRPr lang="en-US" sz="1400" dirty="0">
              <a:latin typeface="+mn-lt"/>
            </a:endParaRPr>
          </a:p>
          <a:p>
            <a:pPr marL="0" indent="0"/>
            <a:endParaRPr dirty="0"/>
          </a:p>
        </p:txBody>
      </p:sp>
      <p:sp>
        <p:nvSpPr>
          <p:cNvPr id="543" name="Shape 543"/>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509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61" name="Shape 161"/>
          <p:cNvSpPr txBox="1">
            <a:spLocks noGrp="1"/>
          </p:cNvSpPr>
          <p:nvPr>
            <p:ph type="body" idx="1"/>
          </p:nvPr>
        </p:nvSpPr>
        <p:spPr>
          <a:xfrm>
            <a:off x="684212" y="685800"/>
            <a:ext cx="8534400" cy="3615267"/>
          </a:xfrm>
          <a:prstGeom prst="rect">
            <a:avLst/>
          </a:prstGeom>
          <a:noFill/>
          <a:ln>
            <a:noFill/>
          </a:ln>
        </p:spPr>
        <p:txBody>
          <a:bodyPr spcFirstLastPara="1" wrap="square" lIns="91425" tIns="91425" rIns="91425" bIns="91425"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62" name="Shape 162"/>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3" name="Shape 163"/>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4" name="Shape 16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Name Card">
  <p:cSld name="Quote Name Car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141413" y="685800"/>
            <a:ext cx="9144000" cy="2743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44" name="Shape 244"/>
          <p:cNvSpPr txBox="1">
            <a:spLocks noGrp="1"/>
          </p:cNvSpPr>
          <p:nvPr>
            <p:ph type="body" idx="1"/>
          </p:nvPr>
        </p:nvSpPr>
        <p:spPr>
          <a:xfrm>
            <a:off x="684212" y="3928534"/>
            <a:ext cx="8534401" cy="1049866"/>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45" name="Shape 245"/>
          <p:cNvSpPr txBox="1">
            <a:spLocks noGrp="1"/>
          </p:cNvSpPr>
          <p:nvPr>
            <p:ph type="body" idx="2"/>
          </p:nvPr>
        </p:nvSpPr>
        <p:spPr>
          <a:xfrm>
            <a:off x="684211" y="4978400"/>
            <a:ext cx="8534401" cy="1016000"/>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46" name="Shape 246"/>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47" name="Shape 247"/>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48" name="Shape 24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249" name="Shape 249"/>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250" name="Shape 250"/>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rue or False">
  <p:cSld name="True or False">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684213" y="685800"/>
            <a:ext cx="10058400" cy="2743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53" name="Shape 253"/>
          <p:cNvSpPr txBox="1">
            <a:spLocks noGrp="1"/>
          </p:cNvSpPr>
          <p:nvPr>
            <p:ph type="body" idx="1"/>
          </p:nvPr>
        </p:nvSpPr>
        <p:spPr>
          <a:xfrm>
            <a:off x="684212" y="3928534"/>
            <a:ext cx="8534400" cy="8382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54" name="Shape 254"/>
          <p:cNvSpPr txBox="1">
            <a:spLocks noGrp="1"/>
          </p:cNvSpPr>
          <p:nvPr>
            <p:ph type="body" idx="2"/>
          </p:nvPr>
        </p:nvSpPr>
        <p:spPr>
          <a:xfrm>
            <a:off x="684211" y="4766732"/>
            <a:ext cx="8534401" cy="1227667"/>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55" name="Shape 255"/>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56" name="Shape 256"/>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57" name="Shape 25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60" name="Shape 260"/>
          <p:cNvSpPr txBox="1">
            <a:spLocks noGrp="1"/>
          </p:cNvSpPr>
          <p:nvPr>
            <p:ph type="body" idx="1"/>
          </p:nvPr>
        </p:nvSpPr>
        <p:spPr>
          <a:xfrm rot="5400000">
            <a:off x="3143778" y="-1773767"/>
            <a:ext cx="3615267" cy="8534400"/>
          </a:xfrm>
          <a:prstGeom prst="rect">
            <a:avLst/>
          </a:prstGeom>
          <a:noFill/>
          <a:ln>
            <a:noFill/>
          </a:ln>
        </p:spPr>
        <p:txBody>
          <a:bodyPr spcFirstLastPara="1" wrap="square" lIns="91425" tIns="91425" rIns="91425" bIns="91425" anchor="t"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61" name="Shape 261"/>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2" name="Shape 262"/>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3" name="Shape 26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rot="5400000">
            <a:off x="7427912" y="1943100"/>
            <a:ext cx="4572000" cy="20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66" name="Shape 266"/>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91425" rIns="91425" bIns="91425" anchor="t"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67" name="Shape 267"/>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8" name="Shape 268"/>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69" name="Shape 26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1"/>
        <p:cNvGrpSpPr/>
        <p:nvPr/>
      </p:nvGrpSpPr>
      <p:grpSpPr>
        <a:xfrm>
          <a:off x="0" y="0"/>
          <a:ext cx="0" cy="0"/>
          <a:chOff x="0" y="0"/>
          <a:chExt cx="0" cy="0"/>
        </a:xfrm>
      </p:grpSpPr>
      <p:grpSp>
        <p:nvGrpSpPr>
          <p:cNvPr id="22" name="Shape 22"/>
          <p:cNvGrpSpPr/>
          <p:nvPr/>
        </p:nvGrpSpPr>
        <p:grpSpPr>
          <a:xfrm>
            <a:off x="5779911" y="1169931"/>
            <a:ext cx="6419780" cy="4993802"/>
            <a:chOff x="4334933" y="1169931"/>
            <a:chExt cx="4814835" cy="4993802"/>
          </a:xfrm>
        </p:grpSpPr>
        <p:cxnSp>
          <p:nvCxnSpPr>
            <p:cNvPr id="23" name="Shape 23"/>
            <p:cNvCxnSpPr/>
            <p:nvPr/>
          </p:nvCxnSpPr>
          <p:spPr>
            <a:xfrm flipH="1">
              <a:off x="6009259" y="1169931"/>
              <a:ext cx="3134741" cy="3134741"/>
            </a:xfrm>
            <a:prstGeom prst="straightConnector1">
              <a:avLst/>
            </a:prstGeom>
            <a:noFill/>
            <a:ln w="12700" cap="flat" cmpd="sng">
              <a:solidFill>
                <a:schemeClr val="lt1"/>
              </a:solidFill>
              <a:prstDash val="solid"/>
              <a:round/>
              <a:headEnd type="none" w="sm" len="sm"/>
              <a:tailEnd type="none" w="sm" len="sm"/>
            </a:ln>
          </p:spPr>
        </p:cxnSp>
        <p:cxnSp>
          <p:nvCxnSpPr>
            <p:cNvPr id="24" name="Shape 24"/>
            <p:cNvCxnSpPr/>
            <p:nvPr/>
          </p:nvCxnSpPr>
          <p:spPr>
            <a:xfrm flipH="1">
              <a:off x="4334933" y="1348898"/>
              <a:ext cx="4814835" cy="4814835"/>
            </a:xfrm>
            <a:prstGeom prst="straightConnector1">
              <a:avLst/>
            </a:prstGeom>
            <a:noFill/>
            <a:ln w="12700" cap="flat" cmpd="sng">
              <a:solidFill>
                <a:schemeClr val="lt1"/>
              </a:solidFill>
              <a:prstDash val="solid"/>
              <a:round/>
              <a:headEnd type="none" w="sm" len="sm"/>
              <a:tailEnd type="none" w="sm" len="sm"/>
            </a:ln>
          </p:spPr>
        </p:cxnSp>
        <p:cxnSp>
          <p:nvCxnSpPr>
            <p:cNvPr id="25" name="Shape 25"/>
            <p:cNvCxnSpPr/>
            <p:nvPr/>
          </p:nvCxnSpPr>
          <p:spPr>
            <a:xfrm flipH="1">
              <a:off x="5225595" y="1469269"/>
              <a:ext cx="3912054" cy="3912054"/>
            </a:xfrm>
            <a:prstGeom prst="straightConnector1">
              <a:avLst/>
            </a:prstGeom>
            <a:noFill/>
            <a:ln w="12700" cap="flat" cmpd="sng">
              <a:solidFill>
                <a:schemeClr val="lt1"/>
              </a:solidFill>
              <a:prstDash val="solid"/>
              <a:round/>
              <a:headEnd type="none" w="sm" len="sm"/>
              <a:tailEnd type="none" w="sm" len="sm"/>
            </a:ln>
          </p:spPr>
        </p:cxnSp>
        <p:cxnSp>
          <p:nvCxnSpPr>
            <p:cNvPr id="26" name="Shape 26"/>
            <p:cNvCxnSpPr/>
            <p:nvPr/>
          </p:nvCxnSpPr>
          <p:spPr>
            <a:xfrm flipH="1">
              <a:off x="5304588" y="1307856"/>
              <a:ext cx="3839412" cy="3839412"/>
            </a:xfrm>
            <a:prstGeom prst="straightConnector1">
              <a:avLst/>
            </a:prstGeom>
            <a:noFill/>
            <a:ln w="31750" cap="flat" cmpd="sng">
              <a:solidFill>
                <a:schemeClr val="lt1"/>
              </a:solidFill>
              <a:prstDash val="solid"/>
              <a:round/>
              <a:headEnd type="none" w="sm" len="sm"/>
              <a:tailEnd type="none" w="sm" len="sm"/>
            </a:ln>
          </p:spPr>
        </p:cxnSp>
        <p:cxnSp>
          <p:nvCxnSpPr>
            <p:cNvPr id="27" name="Shape 27"/>
            <p:cNvCxnSpPr/>
            <p:nvPr/>
          </p:nvCxnSpPr>
          <p:spPr>
            <a:xfrm flipH="1">
              <a:off x="5707078" y="1770196"/>
              <a:ext cx="3430571" cy="3430570"/>
            </a:xfrm>
            <a:prstGeom prst="straightConnector1">
              <a:avLst/>
            </a:prstGeom>
            <a:noFill/>
            <a:ln w="31750" cap="flat" cmpd="sng">
              <a:solidFill>
                <a:schemeClr val="lt1"/>
              </a:solidFill>
              <a:prstDash val="solid"/>
              <a:round/>
              <a:headEnd type="none" w="sm" len="sm"/>
              <a:tailEnd type="none" w="sm" len="sm"/>
            </a:ln>
          </p:spPr>
        </p:cxnSp>
      </p:grpSp>
      <p:sp>
        <p:nvSpPr>
          <p:cNvPr id="28" name="Shape 28"/>
          <p:cNvSpPr txBox="1">
            <a:spLocks noGrp="1"/>
          </p:cNvSpPr>
          <p:nvPr>
            <p:ph type="ctrTitle"/>
          </p:nvPr>
        </p:nvSpPr>
        <p:spPr>
          <a:xfrm>
            <a:off x="711201" y="533401"/>
            <a:ext cx="8206284" cy="3124201"/>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9" name="Shape 29"/>
          <p:cNvSpPr txBox="1">
            <a:spLocks noGrp="1"/>
          </p:cNvSpPr>
          <p:nvPr>
            <p:ph type="subTitle" idx="1"/>
          </p:nvPr>
        </p:nvSpPr>
        <p:spPr>
          <a:xfrm>
            <a:off x="711200" y="3843868"/>
            <a:ext cx="6605667" cy="1913466"/>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R="0" lvl="1" algn="ctr"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R="0" lvl="2" algn="ctr"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R="0" lvl="4"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R="0" lvl="5"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R="0" lvl="6"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R="0" lvl="7"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R="0" lvl="8" algn="ctr"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30" name="Shape 30"/>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1" name="Shape 31"/>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2" name="Shape 32"/>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4902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711201" y="533400"/>
            <a:ext cx="8739823" cy="376767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36" name="Shape 36"/>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7" name="Shape 37"/>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 name="Shape 38"/>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01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711200" y="1981200"/>
            <a:ext cx="8536624" cy="231986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41" name="Shape 41"/>
          <p:cNvSpPr txBox="1">
            <a:spLocks noGrp="1"/>
          </p:cNvSpPr>
          <p:nvPr>
            <p:ph type="body" idx="1"/>
          </p:nvPr>
        </p:nvSpPr>
        <p:spPr>
          <a:xfrm>
            <a:off x="711201" y="4487334"/>
            <a:ext cx="8536623" cy="153246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42" name="Shape 42"/>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3" name="Shape 43"/>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4" name="Shape 44"/>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3051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54" name="Shape 54"/>
          <p:cNvSpPr txBox="1">
            <a:spLocks noGrp="1"/>
          </p:cNvSpPr>
          <p:nvPr>
            <p:ph type="body" idx="1"/>
          </p:nvPr>
        </p:nvSpPr>
        <p:spPr>
          <a:xfrm>
            <a:off x="1016002" y="533400"/>
            <a:ext cx="4955821" cy="60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600"/>
              <a:buFont typeface="Noto Sans Symbols"/>
              <a:buNone/>
              <a:defRPr sz="2000" b="1"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440"/>
              <a:buFont typeface="Noto Sans Symbols"/>
              <a:buNone/>
              <a:defRPr sz="1800" b="1"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2"/>
          </p:nvPr>
        </p:nvSpPr>
        <p:spPr>
          <a:xfrm>
            <a:off x="711199" y="1143001"/>
            <a:ext cx="5260623" cy="3158067"/>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56" name="Shape 56"/>
          <p:cNvSpPr txBox="1">
            <a:spLocks noGrp="1"/>
          </p:cNvSpPr>
          <p:nvPr>
            <p:ph type="body" idx="3"/>
          </p:nvPr>
        </p:nvSpPr>
        <p:spPr>
          <a:xfrm>
            <a:off x="6473355" y="566738"/>
            <a:ext cx="5018735" cy="5762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600"/>
              <a:buFont typeface="Noto Sans Symbols"/>
              <a:buNone/>
              <a:defRPr sz="2000" b="1"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440"/>
              <a:buFont typeface="Noto Sans Symbols"/>
              <a:buNone/>
              <a:defRPr sz="1800" b="1"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9pPr>
          </a:lstStyle>
          <a:p>
            <a:endParaRPr/>
          </a:p>
        </p:txBody>
      </p:sp>
      <p:sp>
        <p:nvSpPr>
          <p:cNvPr id="57" name="Shape 57"/>
          <p:cNvSpPr txBox="1">
            <a:spLocks noGrp="1"/>
          </p:cNvSpPr>
          <p:nvPr>
            <p:ph type="body" idx="4"/>
          </p:nvPr>
        </p:nvSpPr>
        <p:spPr>
          <a:xfrm>
            <a:off x="6216483" y="1143000"/>
            <a:ext cx="5275607" cy="31496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58" name="Shape 58"/>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9" name="Shape 59"/>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0" name="Shape 60"/>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4913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63" name="Shape 63"/>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4" name="Shape 64"/>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5" name="Shape 65"/>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577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8" name="Shape 68"/>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9" name="Shape 69"/>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44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67" name="Shape 167"/>
          <p:cNvSpPr txBox="1">
            <a:spLocks noGrp="1"/>
          </p:cNvSpPr>
          <p:nvPr>
            <p:ph type="body" idx="1"/>
          </p:nvPr>
        </p:nvSpPr>
        <p:spPr>
          <a:xfrm>
            <a:off x="684211" y="685800"/>
            <a:ext cx="4937655" cy="3615267"/>
          </a:xfrm>
          <a:prstGeom prst="rect">
            <a:avLst/>
          </a:prstGeom>
          <a:noFill/>
          <a:ln>
            <a:noFill/>
          </a:ln>
        </p:spPr>
        <p:txBody>
          <a:bodyPr spcFirstLastPara="1" wrap="square" lIns="91425" tIns="91425" rIns="91425" bIns="91425"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68" name="Shape 168"/>
          <p:cNvSpPr txBox="1">
            <a:spLocks noGrp="1"/>
          </p:cNvSpPr>
          <p:nvPr>
            <p:ph type="body" idx="2"/>
          </p:nvPr>
        </p:nvSpPr>
        <p:spPr>
          <a:xfrm>
            <a:off x="5808133" y="685801"/>
            <a:ext cx="4934479" cy="3615266"/>
          </a:xfrm>
          <a:prstGeom prst="rect">
            <a:avLst/>
          </a:prstGeom>
          <a:noFill/>
          <a:ln>
            <a:noFill/>
          </a:ln>
        </p:spPr>
        <p:txBody>
          <a:bodyPr spcFirstLastPara="1" wrap="square" lIns="91425" tIns="91425" rIns="91425" bIns="91425"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69" name="Shape 16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0" name="Shape 170"/>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1" name="Shape 17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7224889" y="533400"/>
            <a:ext cx="4267200" cy="1524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72" name="Shape 72"/>
          <p:cNvSpPr txBox="1">
            <a:spLocks noGrp="1"/>
          </p:cNvSpPr>
          <p:nvPr>
            <p:ph type="body" idx="1"/>
          </p:nvPr>
        </p:nvSpPr>
        <p:spPr>
          <a:xfrm>
            <a:off x="711199" y="533400"/>
            <a:ext cx="5918340" cy="548640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2"/>
          </p:nvPr>
        </p:nvSpPr>
        <p:spPr>
          <a:xfrm>
            <a:off x="7224889" y="2209803"/>
            <a:ext cx="4267200" cy="209126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74" name="Shape 74"/>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5" name="Shape 75"/>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6" name="Shape 76"/>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531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5994400" y="1447800"/>
            <a:ext cx="4751011"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Century Gothic"/>
              <a:buNone/>
              <a:defRPr sz="2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79" name="Shape 79"/>
          <p:cNvSpPr>
            <a:spLocks noGrp="1"/>
          </p:cNvSpPr>
          <p:nvPr>
            <p:ph type="pic" idx="2"/>
          </p:nvPr>
        </p:nvSpPr>
        <p:spPr>
          <a:xfrm>
            <a:off x="1016000" y="914400"/>
            <a:ext cx="4374632" cy="48006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1"/>
          </p:nvPr>
        </p:nvSpPr>
        <p:spPr>
          <a:xfrm>
            <a:off x="5994704" y="2743200"/>
            <a:ext cx="4752297" cy="2082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81" name="Shape 81"/>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2" name="Shape 82"/>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3" name="Shape 83"/>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3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86" name="Shape 86"/>
          <p:cNvSpPr>
            <a:spLocks noGrp="1"/>
          </p:cNvSpPr>
          <p:nvPr>
            <p:ph type="pic" idx="2"/>
          </p:nvPr>
        </p:nvSpPr>
        <p:spPr>
          <a:xfrm>
            <a:off x="711200" y="533400"/>
            <a:ext cx="10769600"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1"/>
          </p:nvPr>
        </p:nvSpPr>
        <p:spPr>
          <a:xfrm>
            <a:off x="1016003" y="3843867"/>
            <a:ext cx="9708443" cy="457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88" name="Shape 88"/>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0" name="Shape 90"/>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271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711200" y="533400"/>
            <a:ext cx="10769600"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93" name="Shape 93"/>
          <p:cNvSpPr txBox="1">
            <a:spLocks noGrp="1"/>
          </p:cNvSpPr>
          <p:nvPr>
            <p:ph type="body" idx="1"/>
          </p:nvPr>
        </p:nvSpPr>
        <p:spPr>
          <a:xfrm>
            <a:off x="711200" y="4114800"/>
            <a:ext cx="8511403" cy="19050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4" name="Shape 94"/>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5" name="Shape 95"/>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6" name="Shape 96"/>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6995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141711" y="533400"/>
            <a:ext cx="9146383"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99" name="Shape 99"/>
          <p:cNvSpPr txBox="1">
            <a:spLocks noGrp="1"/>
          </p:cNvSpPr>
          <p:nvPr>
            <p:ph type="body" idx="1"/>
          </p:nvPr>
        </p:nvSpPr>
        <p:spPr>
          <a:xfrm>
            <a:off x="1422401" y="3429000"/>
            <a:ext cx="8536623" cy="4826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00" name="Shape 100"/>
          <p:cNvSpPr txBox="1">
            <a:spLocks noGrp="1"/>
          </p:cNvSpPr>
          <p:nvPr>
            <p:ph type="body" idx="2"/>
          </p:nvPr>
        </p:nvSpPr>
        <p:spPr>
          <a:xfrm>
            <a:off x="711201" y="4301070"/>
            <a:ext cx="8509815" cy="171873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01" name="Shape 101"/>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2" name="Shape 102"/>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3" name="Shape 103"/>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04" name="Shape 104"/>
          <p:cNvSpPr txBox="1"/>
          <p:nvPr/>
        </p:nvSpPr>
        <p:spPr>
          <a:xfrm>
            <a:off x="304801" y="710624"/>
            <a:ext cx="60975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05" name="Shape 105"/>
          <p:cNvSpPr txBox="1"/>
          <p:nvPr/>
        </p:nvSpPr>
        <p:spPr>
          <a:xfrm>
            <a:off x="10261601" y="2768601"/>
            <a:ext cx="60975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10321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711201" y="3429000"/>
            <a:ext cx="8509815" cy="169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08" name="Shape 108"/>
          <p:cNvSpPr txBox="1">
            <a:spLocks noGrp="1"/>
          </p:cNvSpPr>
          <p:nvPr>
            <p:ph type="body" idx="1"/>
          </p:nvPr>
        </p:nvSpPr>
        <p:spPr>
          <a:xfrm>
            <a:off x="711200" y="5132981"/>
            <a:ext cx="8511403" cy="88681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09" name="Shape 109"/>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0" name="Shape 110"/>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1" name="Shape 111"/>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238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Quote Name Card">
  <p:cSld name="Quote Name Car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141712" y="533400"/>
            <a:ext cx="9146381"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4" name="Shape 114"/>
          <p:cNvSpPr txBox="1">
            <a:spLocks noGrp="1"/>
          </p:cNvSpPr>
          <p:nvPr>
            <p:ph type="body" idx="1"/>
          </p:nvPr>
        </p:nvSpPr>
        <p:spPr>
          <a:xfrm>
            <a:off x="711201" y="3886200"/>
            <a:ext cx="8509815" cy="1049866"/>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15" name="Shape 115"/>
          <p:cNvSpPr txBox="1">
            <a:spLocks noGrp="1"/>
          </p:cNvSpPr>
          <p:nvPr>
            <p:ph type="body" idx="2"/>
          </p:nvPr>
        </p:nvSpPr>
        <p:spPr>
          <a:xfrm>
            <a:off x="711200" y="4953000"/>
            <a:ext cx="8509813" cy="1066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6" name="Shape 116"/>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7" name="Shape 117"/>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8" name="Shape 118"/>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19" name="Shape 119"/>
          <p:cNvSpPr txBox="1"/>
          <p:nvPr/>
        </p:nvSpPr>
        <p:spPr>
          <a:xfrm>
            <a:off x="304801" y="710624"/>
            <a:ext cx="60975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20" name="Shape 120"/>
          <p:cNvSpPr txBox="1"/>
          <p:nvPr/>
        </p:nvSpPr>
        <p:spPr>
          <a:xfrm>
            <a:off x="10261601" y="2768601"/>
            <a:ext cx="60975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987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rue or False">
  <p:cSld name="True or False">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711200" y="533400"/>
            <a:ext cx="10034211"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3" name="Shape 123"/>
          <p:cNvSpPr txBox="1">
            <a:spLocks noGrp="1"/>
          </p:cNvSpPr>
          <p:nvPr>
            <p:ph type="body" idx="1"/>
          </p:nvPr>
        </p:nvSpPr>
        <p:spPr>
          <a:xfrm>
            <a:off x="711201" y="3928534"/>
            <a:ext cx="8509815" cy="8382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24" name="Shape 124"/>
          <p:cNvSpPr txBox="1">
            <a:spLocks noGrp="1"/>
          </p:cNvSpPr>
          <p:nvPr>
            <p:ph type="body" idx="2"/>
          </p:nvPr>
        </p:nvSpPr>
        <p:spPr>
          <a:xfrm>
            <a:off x="711200" y="4766736"/>
            <a:ext cx="8509813" cy="125306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25" name="Shape 125"/>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6" name="Shape 126"/>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7" name="Shape 127"/>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5578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30" name="Shape 130"/>
          <p:cNvSpPr txBox="1">
            <a:spLocks noGrp="1"/>
          </p:cNvSpPr>
          <p:nvPr>
            <p:ph type="body" idx="1"/>
          </p:nvPr>
        </p:nvSpPr>
        <p:spPr>
          <a:xfrm rot="5400000">
            <a:off x="3197278" y="-1952675"/>
            <a:ext cx="3767670" cy="8739823"/>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31" name="Shape 131"/>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2" name="Shape 132"/>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3" name="Shape 133"/>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2445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rot="5400000">
            <a:off x="7908204" y="1380404"/>
            <a:ext cx="4419600" cy="2725592"/>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36" name="Shape 136"/>
          <p:cNvSpPr txBox="1">
            <a:spLocks noGrp="1"/>
          </p:cNvSpPr>
          <p:nvPr>
            <p:ph type="body" idx="1"/>
          </p:nvPr>
        </p:nvSpPr>
        <p:spPr>
          <a:xfrm rot="5400000">
            <a:off x="1868008" y="-623408"/>
            <a:ext cx="5486400" cy="7800016"/>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37" name="Shape 137"/>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8" name="Shape 138"/>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9" name="Shape 139"/>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829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7"/>
        <p:cNvGrpSpPr/>
        <p:nvPr/>
      </p:nvGrpSpPr>
      <p:grpSpPr>
        <a:xfrm>
          <a:off x="0" y="0"/>
          <a:ext cx="0" cy="0"/>
          <a:chOff x="0" y="0"/>
          <a:chExt cx="0" cy="0"/>
        </a:xfrm>
      </p:grpSpPr>
      <p:sp>
        <p:nvSpPr>
          <p:cNvPr id="178" name="Shape 178"/>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9" name="Shape 179"/>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0" name="Shape 18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462EF3-3C4F-43EE-ACEE-D4B806740EA3}" type="datetimeFigureOut">
              <a:rPr lang="en-US" smtClean="0"/>
              <a:pPr/>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666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9223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472EB-AC54-4713-BFC2-BEB621108C63}"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2056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smtClean="0"/>
              <a:t>7/13/2019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5721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smtClean="0"/>
              <a:t>7/13/2019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1267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smtClean="0"/>
              <a:t>7/13/2019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3866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smtClean="0"/>
              <a:t>7/13/2019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7589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ED06B6-C816-4861-964D-15A98395707D}" type="datetimeFigureOut">
              <a:rPr lang="en-US" smtClean="0"/>
              <a:t>7/13/2019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6806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1A8AB-EA7C-4B1B-9D73-E2551851FABE}" type="datetimeFigureOut">
              <a:rPr lang="en-US" smtClean="0"/>
              <a:t>7/13/2019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5036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0786BE5-D2A3-4BF0-8B30-D7403E61B3DC}" type="datetimeFigureOut">
              <a:rPr lang="en-US" smtClean="0"/>
              <a:t>7/13/2019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6999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684212" y="685799"/>
            <a:ext cx="8001000" cy="297180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4800"/>
              <a:buFont typeface="Century Gothic"/>
              <a:buNone/>
              <a:defRPr sz="4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98" name="Shape 198"/>
          <p:cNvSpPr txBox="1">
            <a:spLocks noGrp="1"/>
          </p:cNvSpPr>
          <p:nvPr>
            <p:ph type="subTitle" idx="1"/>
          </p:nvPr>
        </p:nvSpPr>
        <p:spPr>
          <a:xfrm>
            <a:off x="684212" y="3843867"/>
            <a:ext cx="6400800" cy="1947333"/>
          </a:xfrm>
          <a:prstGeom prst="rect">
            <a:avLst/>
          </a:prstGeom>
          <a:noFill/>
          <a:ln>
            <a:noFill/>
          </a:ln>
        </p:spPr>
        <p:txBody>
          <a:bodyPr spcFirstLastPara="1" wrap="square" lIns="91425" tIns="91425" rIns="91425" bIns="91425" anchor="t" anchorCtr="0"/>
          <a:lstStyle>
            <a:lvl1pPr marR="0" lvl="0" algn="l" rtl="0">
              <a:spcBef>
                <a:spcPts val="420"/>
              </a:spcBef>
              <a:spcAft>
                <a:spcPts val="0"/>
              </a:spcAft>
              <a:buClr>
                <a:schemeClr val="lt1"/>
              </a:buClr>
              <a:buSzPts val="1680"/>
              <a:buFont typeface="Noto Sans Symbols"/>
              <a:buNone/>
              <a:defRPr sz="2100" b="0" i="0" u="none" strike="noStrike" cap="none">
                <a:solidFill>
                  <a:srgbClr val="0F486F"/>
                </a:solidFill>
                <a:latin typeface="Century Gothic"/>
                <a:ea typeface="Century Gothic"/>
                <a:cs typeface="Century Gothic"/>
                <a:sym typeface="Century Gothic"/>
              </a:defRPr>
            </a:lvl1pPr>
            <a:lvl2pPr marR="0" lvl="1" algn="ctr"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R="0" lvl="2" algn="ctr"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ctr"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R="0" lvl="4" algn="ctr"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R="0" lvl="5" algn="ctr"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R="0" lvl="6" algn="ctr"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R="0" lvl="7" algn="ctr"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R="0" lvl="8" algn="ctr"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99" name="Shape 19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0" name="Shape 200"/>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1" name="Shape 20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cxnSp>
        <p:nvCxnSpPr>
          <p:cNvPr id="202" name="Shape 202"/>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203" name="Shape 203"/>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204" name="Shape 20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205" name="Shape 205"/>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206" name="Shape 206"/>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2C8C57-33F9-4259-AC4F-0E3F5BEC9B94}"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9583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8699305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57609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5136035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86BE5-D2A3-4BF0-8B30-D7403E61B3DC}"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500928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8211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smtClean="0"/>
              <a:t>7/13/2019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063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39"/>
        <p:cNvGrpSpPr/>
        <p:nvPr/>
      </p:nvGrpSpPr>
      <p:grpSpPr>
        <a:xfrm>
          <a:off x="0" y="0"/>
          <a:ext cx="0" cy="0"/>
          <a:chOff x="0" y="0"/>
          <a:chExt cx="0" cy="0"/>
        </a:xfrm>
      </p:grpSpPr>
      <p:sp>
        <p:nvSpPr>
          <p:cNvPr id="140" name="Google Shape;140;p17"/>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41" name="Google Shape;141;p17"/>
          <p:cNvSpPr txBox="1">
            <a:spLocks noGrp="1"/>
          </p:cNvSpPr>
          <p:nvPr>
            <p:ph type="body" idx="1"/>
          </p:nvPr>
        </p:nvSpPr>
        <p:spPr>
          <a:xfrm>
            <a:off x="684212" y="685800"/>
            <a:ext cx="8534400" cy="3615267"/>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42" name="Google Shape;142;p17"/>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3" name="Google Shape;143;p17"/>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4" name="Google Shape;144;p1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6316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5"/>
        <p:cNvGrpSpPr/>
        <p:nvPr/>
      </p:nvGrpSpPr>
      <p:grpSpPr>
        <a:xfrm>
          <a:off x="0" y="0"/>
          <a:ext cx="0" cy="0"/>
          <a:chOff x="0" y="0"/>
          <a:chExt cx="0" cy="0"/>
        </a:xfrm>
      </p:grpSpPr>
      <p:sp>
        <p:nvSpPr>
          <p:cNvPr id="146" name="Google Shape;146;p18"/>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7" name="Google Shape;147;p18"/>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8" name="Google Shape;148;p1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204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51" name="Google Shape;151;p19"/>
          <p:cNvSpPr txBox="1">
            <a:spLocks noGrp="1"/>
          </p:cNvSpPr>
          <p:nvPr>
            <p:ph type="body" idx="1"/>
          </p:nvPr>
        </p:nvSpPr>
        <p:spPr>
          <a:xfrm>
            <a:off x="684211" y="685800"/>
            <a:ext cx="4937655" cy="3615267"/>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52" name="Google Shape;152;p19"/>
          <p:cNvSpPr txBox="1">
            <a:spLocks noGrp="1"/>
          </p:cNvSpPr>
          <p:nvPr>
            <p:ph type="body" idx="2"/>
          </p:nvPr>
        </p:nvSpPr>
        <p:spPr>
          <a:xfrm>
            <a:off x="5808133" y="685801"/>
            <a:ext cx="4934479" cy="3615266"/>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53" name="Google Shape;153;p1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4" name="Google Shape;154;p19"/>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5" name="Google Shape;155;p1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991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7085012" y="685800"/>
            <a:ext cx="3657600" cy="13716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400"/>
              <a:buFont typeface="Century Gothic"/>
              <a:buNone/>
              <a:defRPr sz="24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09" name="Shape 209"/>
          <p:cNvSpPr txBox="1">
            <a:spLocks noGrp="1"/>
          </p:cNvSpPr>
          <p:nvPr>
            <p:ph type="body" idx="1"/>
          </p:nvPr>
        </p:nvSpPr>
        <p:spPr>
          <a:xfrm>
            <a:off x="684212" y="685800"/>
            <a:ext cx="5943601" cy="5308600"/>
          </a:xfrm>
          <a:prstGeom prst="rect">
            <a:avLst/>
          </a:prstGeom>
          <a:noFill/>
          <a:ln>
            <a:noFill/>
          </a:ln>
        </p:spPr>
        <p:txBody>
          <a:bodyPr spcFirstLastPara="1" wrap="square" lIns="91425" tIns="91425" rIns="91425" bIns="91425"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10" name="Shape 210"/>
          <p:cNvSpPr txBox="1">
            <a:spLocks noGrp="1"/>
          </p:cNvSpPr>
          <p:nvPr>
            <p:ph type="body" idx="2"/>
          </p:nvPr>
        </p:nvSpPr>
        <p:spPr>
          <a:xfrm>
            <a:off x="7085012" y="2209799"/>
            <a:ext cx="3657600" cy="2091267"/>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211" name="Shape 211"/>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2" name="Shape 212"/>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3" name="Shape 21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7085012" y="685800"/>
            <a:ext cx="3657600" cy="13716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400"/>
              <a:buFont typeface="Century Gothic"/>
              <a:buNone/>
              <a:defRPr sz="24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58" name="Google Shape;158;p35"/>
          <p:cNvSpPr txBox="1">
            <a:spLocks noGrp="1"/>
          </p:cNvSpPr>
          <p:nvPr>
            <p:ph type="body" idx="1"/>
          </p:nvPr>
        </p:nvSpPr>
        <p:spPr>
          <a:xfrm>
            <a:off x="684212" y="685800"/>
            <a:ext cx="5943601" cy="53086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59" name="Google Shape;159;p35"/>
          <p:cNvSpPr txBox="1">
            <a:spLocks noGrp="1"/>
          </p:cNvSpPr>
          <p:nvPr>
            <p:ph type="body" idx="2"/>
          </p:nvPr>
        </p:nvSpPr>
        <p:spPr>
          <a:xfrm>
            <a:off x="7085012" y="2209799"/>
            <a:ext cx="3657600" cy="2091267"/>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160" name="Google Shape;160;p35"/>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1" name="Google Shape;161;p35"/>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2" name="Google Shape;162;p3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4092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65" name="Google Shape;165;p36"/>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166" name="Google Shape;166;p36"/>
          <p:cNvSpPr txBox="1">
            <a:spLocks noGrp="1"/>
          </p:cNvSpPr>
          <p:nvPr>
            <p:ph type="body" idx="1"/>
          </p:nvPr>
        </p:nvSpPr>
        <p:spPr>
          <a:xfrm>
            <a:off x="914402" y="3843867"/>
            <a:ext cx="8304210" cy="4572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67" name="Google Shape;167;p36"/>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8" name="Google Shape;168;p36"/>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9" name="Google Shape;169;p3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0155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684213" y="685800"/>
            <a:ext cx="10058400" cy="27432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72" name="Google Shape;172;p37"/>
          <p:cNvSpPr txBox="1">
            <a:spLocks noGrp="1"/>
          </p:cNvSpPr>
          <p:nvPr>
            <p:ph type="body" idx="1"/>
          </p:nvPr>
        </p:nvSpPr>
        <p:spPr>
          <a:xfrm>
            <a:off x="684212" y="4114800"/>
            <a:ext cx="8535988" cy="18796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3" name="Google Shape;173;p37"/>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4" name="Google Shape;174;p37"/>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5" name="Google Shape;175;p3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590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76"/>
        <p:cNvGrpSpPr/>
        <p:nvPr/>
      </p:nvGrpSpPr>
      <p:grpSpPr>
        <a:xfrm>
          <a:off x="0" y="0"/>
          <a:ext cx="0" cy="0"/>
          <a:chOff x="0" y="0"/>
          <a:chExt cx="0" cy="0"/>
        </a:xfrm>
      </p:grpSpPr>
      <p:sp>
        <p:nvSpPr>
          <p:cNvPr id="177" name="Google Shape;177;p38"/>
          <p:cNvSpPr txBox="1">
            <a:spLocks noGrp="1"/>
          </p:cNvSpPr>
          <p:nvPr>
            <p:ph type="title"/>
          </p:nvPr>
        </p:nvSpPr>
        <p:spPr>
          <a:xfrm>
            <a:off x="1141411" y="685800"/>
            <a:ext cx="9144001" cy="27432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78" name="Google Shape;178;p38"/>
          <p:cNvSpPr txBox="1">
            <a:spLocks noGrp="1"/>
          </p:cNvSpPr>
          <p:nvPr>
            <p:ph type="body" idx="1"/>
          </p:nvPr>
        </p:nvSpPr>
        <p:spPr>
          <a:xfrm>
            <a:off x="1446212" y="3429000"/>
            <a:ext cx="8534400" cy="3810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79" name="Google Shape;179;p38"/>
          <p:cNvSpPr txBox="1">
            <a:spLocks noGrp="1"/>
          </p:cNvSpPr>
          <p:nvPr>
            <p:ph type="body" idx="2"/>
          </p:nvPr>
        </p:nvSpPr>
        <p:spPr>
          <a:xfrm>
            <a:off x="684213" y="4301067"/>
            <a:ext cx="8534400" cy="1684865"/>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0" name="Google Shape;180;p38"/>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1" name="Google Shape;181;p38"/>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2" name="Google Shape;182;p3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38"/>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84" name="Google Shape;184;p38"/>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1288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85"/>
        <p:cNvGrpSpPr/>
        <p:nvPr/>
      </p:nvGrpSpPr>
      <p:grpSpPr>
        <a:xfrm>
          <a:off x="0" y="0"/>
          <a:ext cx="0" cy="0"/>
          <a:chOff x="0" y="0"/>
          <a:chExt cx="0" cy="0"/>
        </a:xfrm>
      </p:grpSpPr>
      <p:sp>
        <p:nvSpPr>
          <p:cNvPr id="186" name="Google Shape;186;p39"/>
          <p:cNvSpPr txBox="1">
            <a:spLocks noGrp="1"/>
          </p:cNvSpPr>
          <p:nvPr>
            <p:ph type="title"/>
          </p:nvPr>
        </p:nvSpPr>
        <p:spPr>
          <a:xfrm>
            <a:off x="684212" y="3429000"/>
            <a:ext cx="8534400" cy="169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87" name="Google Shape;187;p39"/>
          <p:cNvSpPr txBox="1">
            <a:spLocks noGrp="1"/>
          </p:cNvSpPr>
          <p:nvPr>
            <p:ph type="body" idx="1"/>
          </p:nvPr>
        </p:nvSpPr>
        <p:spPr>
          <a:xfrm>
            <a:off x="684211" y="5132981"/>
            <a:ext cx="8535990" cy="860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8" name="Google Shape;188;p3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89" name="Google Shape;189;p39"/>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0" name="Google Shape;190;p3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2038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Quote Name Card">
  <p:cSld name="Quote Name Card">
    <p:spTree>
      <p:nvGrpSpPr>
        <p:cNvPr id="1" name="Shape 191"/>
        <p:cNvGrpSpPr/>
        <p:nvPr/>
      </p:nvGrpSpPr>
      <p:grpSpPr>
        <a:xfrm>
          <a:off x="0" y="0"/>
          <a:ext cx="0" cy="0"/>
          <a:chOff x="0" y="0"/>
          <a:chExt cx="0" cy="0"/>
        </a:xfrm>
      </p:grpSpPr>
      <p:sp>
        <p:nvSpPr>
          <p:cNvPr id="192" name="Google Shape;192;p40"/>
          <p:cNvSpPr txBox="1">
            <a:spLocks noGrp="1"/>
          </p:cNvSpPr>
          <p:nvPr>
            <p:ph type="title"/>
          </p:nvPr>
        </p:nvSpPr>
        <p:spPr>
          <a:xfrm>
            <a:off x="1141413" y="685800"/>
            <a:ext cx="9144000" cy="27432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93" name="Google Shape;193;p40"/>
          <p:cNvSpPr txBox="1">
            <a:spLocks noGrp="1"/>
          </p:cNvSpPr>
          <p:nvPr>
            <p:ph type="body" idx="1"/>
          </p:nvPr>
        </p:nvSpPr>
        <p:spPr>
          <a:xfrm>
            <a:off x="684212" y="3928534"/>
            <a:ext cx="8534401" cy="1049866"/>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94" name="Google Shape;194;p40"/>
          <p:cNvSpPr txBox="1">
            <a:spLocks noGrp="1"/>
          </p:cNvSpPr>
          <p:nvPr>
            <p:ph type="body" idx="2"/>
          </p:nvPr>
        </p:nvSpPr>
        <p:spPr>
          <a:xfrm>
            <a:off x="684211" y="4978400"/>
            <a:ext cx="8534401" cy="10160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95" name="Google Shape;195;p40"/>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6" name="Google Shape;196;p40"/>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7" name="Google Shape;197;p4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40"/>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99" name="Google Shape;199;p40"/>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9539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rue or False">
  <p:cSld name="True or False">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684213" y="685800"/>
            <a:ext cx="10058400" cy="27432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202" name="Google Shape;202;p41"/>
          <p:cNvSpPr txBox="1">
            <a:spLocks noGrp="1"/>
          </p:cNvSpPr>
          <p:nvPr>
            <p:ph type="body" idx="1"/>
          </p:nvPr>
        </p:nvSpPr>
        <p:spPr>
          <a:xfrm>
            <a:off x="684212" y="3928534"/>
            <a:ext cx="8534400" cy="8382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03" name="Google Shape;203;p41"/>
          <p:cNvSpPr txBox="1">
            <a:spLocks noGrp="1"/>
          </p:cNvSpPr>
          <p:nvPr>
            <p:ph type="body" idx="2"/>
          </p:nvPr>
        </p:nvSpPr>
        <p:spPr>
          <a:xfrm>
            <a:off x="684211" y="4766732"/>
            <a:ext cx="8534401" cy="1227667"/>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04" name="Google Shape;204;p41"/>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5" name="Google Shape;205;p41"/>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6" name="Google Shape;206;p4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8520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7"/>
        <p:cNvGrpSpPr/>
        <p:nvPr/>
      </p:nvGrpSpPr>
      <p:grpSpPr>
        <a:xfrm>
          <a:off x="0" y="0"/>
          <a:ext cx="0" cy="0"/>
          <a:chOff x="0" y="0"/>
          <a:chExt cx="0" cy="0"/>
        </a:xfrm>
      </p:grpSpPr>
      <p:sp>
        <p:nvSpPr>
          <p:cNvPr id="208" name="Google Shape;208;p42"/>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209" name="Google Shape;209;p42"/>
          <p:cNvSpPr txBox="1">
            <a:spLocks noGrp="1"/>
          </p:cNvSpPr>
          <p:nvPr>
            <p:ph type="body" idx="1"/>
          </p:nvPr>
        </p:nvSpPr>
        <p:spPr>
          <a:xfrm rot="5400000">
            <a:off x="3143778" y="-1773767"/>
            <a:ext cx="3615267" cy="8534400"/>
          </a:xfrm>
          <a:prstGeom prst="rect">
            <a:avLst/>
          </a:prstGeom>
          <a:noFill/>
          <a:ln>
            <a:noFill/>
          </a:ln>
        </p:spPr>
        <p:txBody>
          <a:bodyPr spcFirstLastPara="1" wrap="square" lIns="91425" tIns="91425" rIns="91425" bIns="91425" anchor="t"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10" name="Google Shape;210;p42"/>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1" name="Google Shape;211;p42"/>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2" name="Google Shape;212;p4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1028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13"/>
        <p:cNvGrpSpPr/>
        <p:nvPr/>
      </p:nvGrpSpPr>
      <p:grpSpPr>
        <a:xfrm>
          <a:off x="0" y="0"/>
          <a:ext cx="0" cy="0"/>
          <a:chOff x="0" y="0"/>
          <a:chExt cx="0" cy="0"/>
        </a:xfrm>
      </p:grpSpPr>
      <p:sp>
        <p:nvSpPr>
          <p:cNvPr id="214" name="Google Shape;214;p43"/>
          <p:cNvSpPr txBox="1">
            <a:spLocks noGrp="1"/>
          </p:cNvSpPr>
          <p:nvPr>
            <p:ph type="title"/>
          </p:nvPr>
        </p:nvSpPr>
        <p:spPr>
          <a:xfrm rot="5400000">
            <a:off x="7427912" y="1943100"/>
            <a:ext cx="4572000" cy="20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215" name="Google Shape;215;p43"/>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91425" rIns="91425" bIns="91425" anchor="t" anchorCtr="0">
            <a:noAutofit/>
          </a:bodyPr>
          <a:lstStyle>
            <a:lvl1pPr marL="457200" marR="0" lvl="0" indent="-330200" algn="l">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16" name="Google Shape;216;p43"/>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7" name="Google Shape;217;p43"/>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8" name="Google Shape;218;p4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822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16" name="Shape 216"/>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lstStyle>
            <a:lvl1pPr marR="0" lvl="0" algn="ctr"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217" name="Shape 217"/>
          <p:cNvSpPr txBox="1">
            <a:spLocks noGrp="1"/>
          </p:cNvSpPr>
          <p:nvPr>
            <p:ph type="body" idx="1"/>
          </p:nvPr>
        </p:nvSpPr>
        <p:spPr>
          <a:xfrm>
            <a:off x="914402" y="3843867"/>
            <a:ext cx="8304210" cy="457200"/>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18" name="Shape 218"/>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9" name="Shape 219"/>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20" name="Shape 22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84213" y="685800"/>
            <a:ext cx="10058400" cy="2743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23" name="Shape 223"/>
          <p:cNvSpPr txBox="1">
            <a:spLocks noGrp="1"/>
          </p:cNvSpPr>
          <p:nvPr>
            <p:ph type="body" idx="1"/>
          </p:nvPr>
        </p:nvSpPr>
        <p:spPr>
          <a:xfrm>
            <a:off x="684212" y="4114800"/>
            <a:ext cx="8535988" cy="1879600"/>
          </a:xfrm>
          <a:prstGeom prst="rect">
            <a:avLst/>
          </a:prstGeom>
          <a:noFill/>
          <a:ln>
            <a:noFill/>
          </a:ln>
        </p:spPr>
        <p:txBody>
          <a:bodyPr spcFirstLastPara="1" wrap="square" lIns="91425" tIns="91425" rIns="91425" bIns="91425" anchor="ctr" anchorCtr="0"/>
          <a:lstStyle>
            <a:lvl1pPr marL="457200" marR="0" lvl="0" indent="-228600" algn="l" rtl="0">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24" name="Shape 224"/>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25" name="Shape 225"/>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26" name="Shape 22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141411" y="685800"/>
            <a:ext cx="9144001" cy="2743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29" name="Shape 229"/>
          <p:cNvSpPr txBox="1">
            <a:spLocks noGrp="1"/>
          </p:cNvSpPr>
          <p:nvPr>
            <p:ph type="body" idx="1"/>
          </p:nvPr>
        </p:nvSpPr>
        <p:spPr>
          <a:xfrm>
            <a:off x="1446212" y="3429000"/>
            <a:ext cx="8534400" cy="381000"/>
          </a:xfrm>
          <a:prstGeom prst="rect">
            <a:avLst/>
          </a:prstGeom>
          <a:noFill/>
          <a:ln>
            <a:noFill/>
          </a:ln>
        </p:spPr>
        <p:txBody>
          <a:bodyPr spcFirstLastPara="1" wrap="square" lIns="91425" tIns="91425" rIns="91425" bIns="91425" anchor="ctr" anchorCtr="0"/>
          <a:lstStyle>
            <a:lvl1pPr marL="457200" marR="0" lvl="0" indent="-228600" algn="l" rtl="0">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30" name="Shape 230"/>
          <p:cNvSpPr txBox="1">
            <a:spLocks noGrp="1"/>
          </p:cNvSpPr>
          <p:nvPr>
            <p:ph type="body" idx="2"/>
          </p:nvPr>
        </p:nvSpPr>
        <p:spPr>
          <a:xfrm>
            <a:off x="684213" y="4301067"/>
            <a:ext cx="8534400" cy="1684865"/>
          </a:xfrm>
          <a:prstGeom prst="rect">
            <a:avLst/>
          </a:prstGeom>
          <a:noFill/>
          <a:ln>
            <a:noFill/>
          </a:ln>
        </p:spPr>
        <p:txBody>
          <a:bodyPr spcFirstLastPara="1" wrap="square" lIns="91425" tIns="91425" rIns="91425" bIns="91425" anchor="ctr" anchorCtr="0"/>
          <a:lstStyle>
            <a:lvl1pPr marL="457200" marR="0" lvl="0" indent="-228600" algn="l" rtl="0">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31" name="Shape 231"/>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32" name="Shape 232"/>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33" name="Shape 23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234" name="Shape 234"/>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235" name="Shape 235"/>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684212" y="3429000"/>
            <a:ext cx="8534400" cy="16974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38" name="Shape 238"/>
          <p:cNvSpPr txBox="1">
            <a:spLocks noGrp="1"/>
          </p:cNvSpPr>
          <p:nvPr>
            <p:ph type="body" idx="1"/>
          </p:nvPr>
        </p:nvSpPr>
        <p:spPr>
          <a:xfrm>
            <a:off x="684211" y="5132981"/>
            <a:ext cx="8535990" cy="860400"/>
          </a:xfrm>
          <a:prstGeom prst="rect">
            <a:avLst/>
          </a:prstGeom>
          <a:no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39" name="Shape 23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40" name="Shape 240"/>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41" name="Shape 24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40"/>
        <p:cNvGrpSpPr/>
        <p:nvPr/>
      </p:nvGrpSpPr>
      <p:grpSpPr>
        <a:xfrm>
          <a:off x="0" y="0"/>
          <a:ext cx="0" cy="0"/>
          <a:chOff x="0" y="0"/>
          <a:chExt cx="0" cy="0"/>
        </a:xfrm>
      </p:grpSpPr>
      <p:grpSp>
        <p:nvGrpSpPr>
          <p:cNvPr id="141" name="Shape 141"/>
          <p:cNvGrpSpPr/>
          <p:nvPr/>
        </p:nvGrpSpPr>
        <p:grpSpPr>
          <a:xfrm>
            <a:off x="9206969" y="2963333"/>
            <a:ext cx="2981859" cy="3208867"/>
            <a:chOff x="9206969" y="2963333"/>
            <a:chExt cx="2981859" cy="3208867"/>
          </a:xfrm>
        </p:grpSpPr>
        <p:cxnSp>
          <p:nvCxnSpPr>
            <p:cNvPr id="142" name="Shape 142"/>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43" name="Shape 143"/>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44" name="Shape 144"/>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5" name="Shape 145"/>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46" name="Shape 146"/>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47" name="Shape 147"/>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48" name="Shape 148"/>
          <p:cNvSpPr txBox="1">
            <a:spLocks noGrp="1"/>
          </p:cNvSpPr>
          <p:nvPr>
            <p:ph type="body" idx="1"/>
          </p:nvPr>
        </p:nvSpPr>
        <p:spPr>
          <a:xfrm>
            <a:off x="684212" y="685800"/>
            <a:ext cx="8534400" cy="3615267"/>
          </a:xfrm>
          <a:prstGeom prst="rect">
            <a:avLst/>
          </a:prstGeom>
          <a:noFill/>
          <a:ln>
            <a:noFill/>
          </a:ln>
        </p:spPr>
        <p:txBody>
          <a:bodyPr spcFirstLastPara="1" wrap="square" lIns="91425" tIns="91425" rIns="91425" bIns="91425"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49" name="Shape 149"/>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0" name="Shape 150"/>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1" name="Shape 15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a:solidFill>
                  <a:srgbClr val="09304A"/>
                </a:solidFill>
                <a:latin typeface="Century Gothic"/>
                <a:ea typeface="Century Gothic"/>
                <a:cs typeface="Century Gothic"/>
                <a:sym typeface="Century Gothic"/>
              </a:defRPr>
            </a:lvl1pPr>
            <a:lvl2pPr marL="0" marR="0" lvl="1" indent="0" algn="r" rtl="0">
              <a:spcBef>
                <a:spcPts val="0"/>
              </a:spcBef>
              <a:buNone/>
              <a:defRPr sz="3200" b="0" i="0">
                <a:solidFill>
                  <a:srgbClr val="09304A"/>
                </a:solidFill>
                <a:latin typeface="Century Gothic"/>
                <a:ea typeface="Century Gothic"/>
                <a:cs typeface="Century Gothic"/>
                <a:sym typeface="Century Gothic"/>
              </a:defRPr>
            </a:lvl2pPr>
            <a:lvl3pPr marL="0" marR="0" lvl="2" indent="0" algn="r" rtl="0">
              <a:spcBef>
                <a:spcPts val="0"/>
              </a:spcBef>
              <a:buNone/>
              <a:defRPr sz="3200" b="0" i="0">
                <a:solidFill>
                  <a:srgbClr val="09304A"/>
                </a:solidFill>
                <a:latin typeface="Century Gothic"/>
                <a:ea typeface="Century Gothic"/>
                <a:cs typeface="Century Gothic"/>
                <a:sym typeface="Century Gothic"/>
              </a:defRPr>
            </a:lvl3pPr>
            <a:lvl4pPr marL="0" marR="0" lvl="3" indent="0" algn="r" rtl="0">
              <a:spcBef>
                <a:spcPts val="0"/>
              </a:spcBef>
              <a:buNone/>
              <a:defRPr sz="3200" b="0" i="0">
                <a:solidFill>
                  <a:srgbClr val="09304A"/>
                </a:solidFill>
                <a:latin typeface="Century Gothic"/>
                <a:ea typeface="Century Gothic"/>
                <a:cs typeface="Century Gothic"/>
                <a:sym typeface="Century Gothic"/>
              </a:defRPr>
            </a:lvl4pPr>
            <a:lvl5pPr marL="0" marR="0" lvl="4" indent="0" algn="r" rtl="0">
              <a:spcBef>
                <a:spcPts val="0"/>
              </a:spcBef>
              <a:buNone/>
              <a:defRPr sz="3200" b="0" i="0">
                <a:solidFill>
                  <a:srgbClr val="09304A"/>
                </a:solidFill>
                <a:latin typeface="Century Gothic"/>
                <a:ea typeface="Century Gothic"/>
                <a:cs typeface="Century Gothic"/>
                <a:sym typeface="Century Gothic"/>
              </a:defRPr>
            </a:lvl5pPr>
            <a:lvl6pPr marL="0" marR="0" lvl="5" indent="0" algn="r" rtl="0">
              <a:spcBef>
                <a:spcPts val="0"/>
              </a:spcBef>
              <a:buNone/>
              <a:defRPr sz="3200" b="0" i="0">
                <a:solidFill>
                  <a:srgbClr val="09304A"/>
                </a:solidFill>
                <a:latin typeface="Century Gothic"/>
                <a:ea typeface="Century Gothic"/>
                <a:cs typeface="Century Gothic"/>
                <a:sym typeface="Century Gothic"/>
              </a:defRPr>
            </a:lvl6pPr>
            <a:lvl7pPr marL="0" marR="0" lvl="6" indent="0" algn="r" rtl="0">
              <a:spcBef>
                <a:spcPts val="0"/>
              </a:spcBef>
              <a:buNone/>
              <a:defRPr sz="3200" b="0" i="0">
                <a:solidFill>
                  <a:srgbClr val="09304A"/>
                </a:solidFill>
                <a:latin typeface="Century Gothic"/>
                <a:ea typeface="Century Gothic"/>
                <a:cs typeface="Century Gothic"/>
                <a:sym typeface="Century Gothic"/>
              </a:defRPr>
            </a:lvl7pPr>
            <a:lvl8pPr marL="0" marR="0" lvl="7" indent="0" algn="r" rtl="0">
              <a:spcBef>
                <a:spcPts val="0"/>
              </a:spcBef>
              <a:buNone/>
              <a:defRPr sz="3200" b="0" i="0">
                <a:solidFill>
                  <a:srgbClr val="09304A"/>
                </a:solidFill>
                <a:latin typeface="Century Gothic"/>
                <a:ea typeface="Century Gothic"/>
                <a:cs typeface="Century Gothic"/>
                <a:sym typeface="Century Gothic"/>
              </a:defRPr>
            </a:lvl8pPr>
            <a:lvl9pPr marL="0" marR="0" lvl="8" indent="0" algn="r" rtl="0">
              <a:spcBef>
                <a:spcPts val="0"/>
              </a:spcBef>
              <a:buNone/>
              <a:defRPr sz="3200" b="0" i="0">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9"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Shape 10"/>
          <p:cNvGrpSpPr/>
          <p:nvPr/>
        </p:nvGrpSpPr>
        <p:grpSpPr>
          <a:xfrm>
            <a:off x="8894236" y="3894668"/>
            <a:ext cx="3293941" cy="2658533"/>
            <a:chOff x="6687077" y="3259666"/>
            <a:chExt cx="2981857" cy="3208867"/>
          </a:xfrm>
        </p:grpSpPr>
        <p:cxnSp>
          <p:nvCxnSpPr>
            <p:cNvPr id="11" name="Shape 11"/>
            <p:cNvCxnSpPr/>
            <p:nvPr/>
          </p:nvCxnSpPr>
          <p:spPr>
            <a:xfrm flipH="1">
              <a:off x="8756120" y="3259666"/>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Shape 12"/>
            <p:cNvCxnSpPr/>
            <p:nvPr/>
          </p:nvCxnSpPr>
          <p:spPr>
            <a:xfrm flipH="1">
              <a:off x="6687077" y="3486677"/>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Shape 13"/>
            <p:cNvCxnSpPr/>
            <p:nvPr/>
          </p:nvCxnSpPr>
          <p:spPr>
            <a:xfrm flipH="1">
              <a:off x="7772400" y="3581400"/>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Shape 14"/>
            <p:cNvCxnSpPr/>
            <p:nvPr/>
          </p:nvCxnSpPr>
          <p:spPr>
            <a:xfrm flipH="1">
              <a:off x="7923214" y="3433394"/>
              <a:ext cx="1739738" cy="1739740"/>
            </a:xfrm>
            <a:prstGeom prst="straightConnector1">
              <a:avLst/>
            </a:prstGeom>
            <a:noFill/>
            <a:ln w="28575" cap="flat" cmpd="sng">
              <a:solidFill>
                <a:schemeClr val="lt1"/>
              </a:solidFill>
              <a:prstDash val="solid"/>
              <a:round/>
              <a:headEnd type="none" w="sm" len="sm"/>
              <a:tailEnd type="none" w="sm" len="sm"/>
            </a:ln>
          </p:spPr>
        </p:cxnSp>
        <p:cxnSp>
          <p:nvCxnSpPr>
            <p:cNvPr id="15" name="Shape 15"/>
            <p:cNvCxnSpPr/>
            <p:nvPr/>
          </p:nvCxnSpPr>
          <p:spPr>
            <a:xfrm flipH="1">
              <a:off x="8398935" y="3985317"/>
              <a:ext cx="1264017" cy="1264016"/>
            </a:xfrm>
            <a:prstGeom prst="straightConnector1">
              <a:avLst/>
            </a:prstGeom>
            <a:noFill/>
            <a:ln w="28575" cap="flat" cmpd="sng">
              <a:solidFill>
                <a:schemeClr val="lt1"/>
              </a:solidFill>
              <a:prstDash val="solid"/>
              <a:round/>
              <a:headEnd type="none" w="sm" len="sm"/>
              <a:tailEnd type="none" w="sm" len="sm"/>
            </a:ln>
          </p:spPr>
        </p:cxnSp>
      </p:grpSp>
      <p:sp>
        <p:nvSpPr>
          <p:cNvPr id="16" name="Shape 16"/>
          <p:cNvSpPr txBox="1">
            <a:spLocks noGrp="1"/>
          </p:cNvSpPr>
          <p:nvPr>
            <p:ph type="title"/>
          </p:nvPr>
        </p:nvSpPr>
        <p:spPr>
          <a:xfrm>
            <a:off x="711201" y="4495800"/>
            <a:ext cx="8739823"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7" name="Shape 17"/>
          <p:cNvSpPr txBox="1">
            <a:spLocks noGrp="1"/>
          </p:cNvSpPr>
          <p:nvPr>
            <p:ph type="body" idx="1"/>
          </p:nvPr>
        </p:nvSpPr>
        <p:spPr>
          <a:xfrm>
            <a:off x="711201" y="533401"/>
            <a:ext cx="8739823" cy="376767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Shape 18"/>
          <p:cNvSpPr txBox="1">
            <a:spLocks noGrp="1"/>
          </p:cNvSpPr>
          <p:nvPr>
            <p:ph type="dt" idx="10"/>
          </p:nvPr>
        </p:nvSpPr>
        <p:spPr>
          <a:xfrm>
            <a:off x="9906994" y="6172204"/>
            <a:ext cx="1600617"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a:off x="711200" y="6172201"/>
            <a:ext cx="7748965"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Shape 20"/>
          <p:cNvSpPr txBox="1">
            <a:spLocks noGrp="1"/>
          </p:cNvSpPr>
          <p:nvPr>
            <p:ph type="sldNum" idx="12"/>
          </p:nvPr>
        </p:nvSpPr>
        <p:spPr>
          <a:xfrm>
            <a:off x="10365902" y="5578479"/>
            <a:ext cx="1142543"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014294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0786BE5-D2A3-4BF0-8B30-D7403E61B3DC}" type="datetimeFigureOut">
              <a:rPr lang="en-US" smtClean="0"/>
              <a:t>7/13/2019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
              </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0550931"/>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27"/>
        <p:cNvGrpSpPr/>
        <p:nvPr/>
      </p:nvGrpSpPr>
      <p:grpSpPr>
        <a:xfrm>
          <a:off x="0" y="0"/>
          <a:ext cx="0" cy="0"/>
          <a:chOff x="0" y="0"/>
          <a:chExt cx="0" cy="0"/>
        </a:xfrm>
      </p:grpSpPr>
      <p:grpSp>
        <p:nvGrpSpPr>
          <p:cNvPr id="128" name="Google Shape;128;p16"/>
          <p:cNvGrpSpPr/>
          <p:nvPr/>
        </p:nvGrpSpPr>
        <p:grpSpPr>
          <a:xfrm>
            <a:off x="9206969" y="2963333"/>
            <a:ext cx="2981859" cy="3208867"/>
            <a:chOff x="9206969" y="2963333"/>
            <a:chExt cx="2981859" cy="3208867"/>
          </a:xfrm>
        </p:grpSpPr>
        <p:cxnSp>
          <p:nvCxnSpPr>
            <p:cNvPr id="129" name="Google Shape;129;p16"/>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30" name="Google Shape;130;p16"/>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1" name="Google Shape;131;p16"/>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32" name="Google Shape;132;p16"/>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33" name="Google Shape;133;p16"/>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34" name="Google Shape;134;p16"/>
          <p:cNvSpPr txBox="1">
            <a:spLocks noGrp="1"/>
          </p:cNvSpPr>
          <p:nvPr>
            <p:ph type="title"/>
          </p:nvPr>
        </p:nvSpPr>
        <p:spPr>
          <a:xfrm>
            <a:off x="684212" y="4487332"/>
            <a:ext cx="8534400" cy="150706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35" name="Google Shape;135;p16"/>
          <p:cNvSpPr txBox="1">
            <a:spLocks noGrp="1"/>
          </p:cNvSpPr>
          <p:nvPr>
            <p:ph type="body" idx="1"/>
          </p:nvPr>
        </p:nvSpPr>
        <p:spPr>
          <a:xfrm>
            <a:off x="684212" y="685800"/>
            <a:ext cx="8534400" cy="3615267"/>
          </a:xfrm>
          <a:prstGeom prst="rect">
            <a:avLst/>
          </a:prstGeom>
          <a:noFill/>
          <a:ln>
            <a:noFill/>
          </a:ln>
        </p:spPr>
        <p:txBody>
          <a:bodyPr spcFirstLastPara="1" wrap="square" lIns="91425" tIns="91425" rIns="91425" bIns="91425" anchor="ctr" anchorCtr="0">
            <a:noAutofit/>
          </a:bodyPr>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36" name="Google Shape;136;p16"/>
          <p:cNvSpPr txBox="1">
            <a:spLocks noGrp="1"/>
          </p:cNvSpPr>
          <p:nvPr>
            <p:ph type="dt" idx="10"/>
          </p:nvPr>
        </p:nvSpPr>
        <p:spPr>
          <a:xfrm>
            <a:off x="9904412" y="6172200"/>
            <a:ext cx="1600200" cy="365125"/>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7" name="Google Shape;137;p16"/>
          <p:cNvSpPr txBox="1">
            <a:spLocks noGrp="1"/>
          </p:cNvSpPr>
          <p:nvPr>
            <p:ph type="ftr" idx="11"/>
          </p:nvPr>
        </p:nvSpPr>
        <p:spPr>
          <a:xfrm>
            <a:off x="684212" y="6172200"/>
            <a:ext cx="7543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8" name="Google Shape;138;p1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200"/>
              <a:buFont typeface="Arial"/>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031238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hyperlink" Target="https://www.epa.gov/ghgemissions/inventory-us-greenhouse-gas-emissions-and-sink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hyperlink" Target="http://www.twitter.com/CleanAirMoms_P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399" name="Shape 399"/>
          <p:cNvSpPr txBox="1"/>
          <p:nvPr/>
        </p:nvSpPr>
        <p:spPr>
          <a:xfrm>
            <a:off x="7600950" y="5792507"/>
            <a:ext cx="4511756"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tx1"/>
                </a:solidFill>
                <a:effectLst/>
                <a:uLnTx/>
                <a:uFillTx/>
                <a:latin typeface="Century Gothic"/>
                <a:ea typeface="Century Gothic"/>
                <a:cs typeface="Century Gothic"/>
                <a:sym typeface="Century Gothic"/>
              </a:rPr>
              <a:t>Patrice Tomcik</a:t>
            </a:r>
            <a:endParaRPr lang="en-US" sz="1800" dirty="0">
              <a:solidFill>
                <a:schemeClr val="tx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dirty="0">
                <a:solidFill>
                  <a:schemeClr val="tx1"/>
                </a:solidFill>
                <a:latin typeface="Century Gothic"/>
                <a:sym typeface="Century Gothic"/>
              </a:rPr>
              <a:t>Project Manager, State Campaigns</a:t>
            </a:r>
            <a:endParaRPr kumimoji="0" sz="1400" b="0" i="0" u="none" strike="noStrike" kern="0" cap="none" spc="0" normalizeH="0" baseline="0" noProof="0" dirty="0">
              <a:ln>
                <a:noFill/>
              </a:ln>
              <a:solidFill>
                <a:schemeClr val="tx1"/>
              </a:solidFill>
              <a:effectLst/>
              <a:uLnTx/>
              <a:uFillTx/>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tx1"/>
                </a:solidFill>
                <a:effectLst/>
                <a:uLnTx/>
                <a:uFillTx/>
                <a:latin typeface="Century Gothic"/>
                <a:ea typeface="Century Gothic"/>
                <a:cs typeface="Century Gothic"/>
                <a:sym typeface="Century Gothic"/>
              </a:rPr>
              <a:t>Moms Clean Air Force</a:t>
            </a:r>
            <a:endParaRPr kumimoji="0" sz="1400" b="0" i="0" u="none" strike="noStrike" kern="0" cap="none" spc="0" normalizeH="0" baseline="0" noProof="0" dirty="0">
              <a:ln>
                <a:noFill/>
              </a:ln>
              <a:solidFill>
                <a:schemeClr val="tx1"/>
              </a:solidFill>
              <a:effectLst/>
              <a:uLnTx/>
              <a:uFillTx/>
              <a:sym typeface="Arial"/>
            </a:endParaRPr>
          </a:p>
        </p:txBody>
      </p:sp>
      <p:sp>
        <p:nvSpPr>
          <p:cNvPr id="2" name="Rectangle 1">
            <a:extLst>
              <a:ext uri="{FF2B5EF4-FFF2-40B4-BE49-F238E27FC236}">
                <a16:creationId xmlns:a16="http://schemas.microsoft.com/office/drawing/2014/main" id="{59E1BDEE-7AE5-416C-8678-C914267A2B62}"/>
              </a:ext>
            </a:extLst>
          </p:cNvPr>
          <p:cNvSpPr/>
          <p:nvPr/>
        </p:nvSpPr>
        <p:spPr>
          <a:xfrm>
            <a:off x="528084" y="5654010"/>
            <a:ext cx="49902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6309CD4C-E009-4469-A88A-400B15112607}"/>
              </a:ext>
            </a:extLst>
          </p:cNvPr>
          <p:cNvSpPr/>
          <p:nvPr/>
        </p:nvSpPr>
        <p:spPr>
          <a:xfrm>
            <a:off x="5355269" y="1920895"/>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9C5727B-AF30-4DE0-93C9-3163CC57678A}"/>
              </a:ext>
            </a:extLst>
          </p:cNvPr>
          <p:cNvSpPr/>
          <p:nvPr/>
        </p:nvSpPr>
        <p:spPr>
          <a:xfrm>
            <a:off x="2711300" y="74423"/>
            <a:ext cx="730679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B0502020202020204" pitchFamily="34" charset="0"/>
              <a:ea typeface="Arial" panose="020B0604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tx1"/>
                </a:solidFill>
                <a:effectLst/>
                <a:uLnTx/>
                <a:uFillTx/>
                <a:latin typeface="Century Gothic" panose="020B0502020202020204" pitchFamily="34" charset="0"/>
                <a:cs typeface="Arial"/>
                <a:sym typeface="Arial"/>
              </a:rPr>
              <a:t>Moms Clean Air Force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Century Gothic" panose="020B0502020202020204" pitchFamily="34" charset="0"/>
                <a:cs typeface="Arial"/>
                <a:sym typeface="Arial"/>
              </a:rPr>
              <a:t>Fighting to protect our children’s health</a:t>
            </a:r>
          </a:p>
        </p:txBody>
      </p:sp>
      <p:pic>
        <p:nvPicPr>
          <p:cNvPr id="11" name="image01.jpg">
            <a:extLst>
              <a:ext uri="{FF2B5EF4-FFF2-40B4-BE49-F238E27FC236}">
                <a16:creationId xmlns:a16="http://schemas.microsoft.com/office/drawing/2014/main" id="{D35F1B80-F498-4B7A-B3C8-57BC3440AB86}"/>
              </a:ext>
            </a:extLst>
          </p:cNvPr>
          <p:cNvPicPr/>
          <p:nvPr/>
        </p:nvPicPr>
        <p:blipFill>
          <a:blip r:embed="rId3"/>
          <a:srcRect/>
          <a:stretch>
            <a:fillRect/>
          </a:stretch>
        </p:blipFill>
        <p:spPr>
          <a:xfrm>
            <a:off x="822960" y="2383142"/>
            <a:ext cx="10700385" cy="1754325"/>
          </a:xfrm>
          <a:prstGeom prst="rect">
            <a:avLst/>
          </a:prstGeom>
          <a:ln/>
        </p:spPr>
      </p:pic>
      <p:sp>
        <p:nvSpPr>
          <p:cNvPr id="7" name="Shape 526">
            <a:extLst>
              <a:ext uri="{FF2B5EF4-FFF2-40B4-BE49-F238E27FC236}">
                <a16:creationId xmlns:a16="http://schemas.microsoft.com/office/drawing/2014/main" id="{96F38D6C-4FE1-465D-B67C-BC8DD310CCEB}"/>
              </a:ext>
            </a:extLst>
          </p:cNvPr>
          <p:cNvSpPr txBox="1">
            <a:spLocks/>
          </p:cNvSpPr>
          <p:nvPr/>
        </p:nvSpPr>
        <p:spPr>
          <a:xfrm>
            <a:off x="1496825" y="4538680"/>
            <a:ext cx="9173282" cy="98237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pPr algn="ctr">
              <a:buSzPts val="3600"/>
            </a:pPr>
            <a:r>
              <a:rPr lang="en-US" sz="2800" b="1" cap="all">
                <a:solidFill>
                  <a:schemeClr val="tx1"/>
                </a:solidFill>
              </a:rPr>
              <a:t>Impacts to children’s health </a:t>
            </a:r>
            <a:br>
              <a:rPr lang="en-US" sz="2800" b="1" cap="all">
                <a:solidFill>
                  <a:schemeClr val="tx1"/>
                </a:solidFill>
              </a:rPr>
            </a:br>
            <a:r>
              <a:rPr lang="en-US" sz="2800" b="1" cap="all">
                <a:solidFill>
                  <a:schemeClr val="tx1"/>
                </a:solidFill>
              </a:rPr>
              <a:t>from oil and gas operations</a:t>
            </a:r>
            <a:endParaRPr lang="en-US" sz="2800" cap="all"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2285995" y="228164"/>
            <a:ext cx="7806314"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800"/>
              <a:buFont typeface="Century Gothic"/>
              <a:buNone/>
            </a:pPr>
            <a:r>
              <a:rPr lang="en-US" sz="2800" b="1" i="0" u="none" strike="noStrike" cap="none" dirty="0">
                <a:solidFill>
                  <a:schemeClr val="tx1"/>
                </a:solidFill>
                <a:sym typeface="Century Gothic"/>
              </a:rPr>
              <a:t>HOW OIL AND GAS OPERATIONS IMPACT YOUR BABY’S HEALTH</a:t>
            </a:r>
            <a:endParaRPr dirty="0">
              <a:solidFill>
                <a:schemeClr val="tx1"/>
              </a:solidFill>
            </a:endParaRPr>
          </a:p>
        </p:txBody>
      </p:sp>
      <p:pic>
        <p:nvPicPr>
          <p:cNvPr id="563" name="Shape 563"/>
          <p:cNvPicPr preferRelativeResize="0"/>
          <p:nvPr/>
        </p:nvPicPr>
        <p:blipFill rotWithShape="1">
          <a:blip r:embed="rId3">
            <a:alphaModFix/>
          </a:blip>
          <a:srcRect/>
          <a:stretch/>
        </p:blipFill>
        <p:spPr>
          <a:xfrm>
            <a:off x="893186" y="1648964"/>
            <a:ext cx="10334444" cy="4696374"/>
          </a:xfrm>
          <a:prstGeom prst="rect">
            <a:avLst/>
          </a:prstGeom>
          <a:noFill/>
          <a:ln>
            <a:noFill/>
          </a:ln>
        </p:spPr>
      </p:pic>
    </p:spTree>
    <p:extLst>
      <p:ext uri="{BB962C8B-B14F-4D97-AF65-F5344CB8AC3E}">
        <p14:creationId xmlns:p14="http://schemas.microsoft.com/office/powerpoint/2010/main" val="95879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1349" y="26678"/>
            <a:ext cx="11957851" cy="1155578"/>
          </a:xfrm>
        </p:spPr>
        <p:txBody>
          <a:bodyPr>
            <a:normAutofit/>
          </a:bodyPr>
          <a:lstStyle/>
          <a:p>
            <a:r>
              <a:rPr lang="en-US" sz="2800" b="1" dirty="0">
                <a:solidFill>
                  <a:schemeClr val="bg1"/>
                </a:solidFill>
              </a:rPr>
              <a:t>Adverse birth outcomes of babies in oil and gas regions</a:t>
            </a:r>
          </a:p>
        </p:txBody>
      </p:sp>
      <p:pic>
        <p:nvPicPr>
          <p:cNvPr id="4" name="Picture 4" descr="http://www.latimes.com/media/photo/2011-07/150189780-26141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1254645"/>
            <a:ext cx="7269925" cy="484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34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F1B432-2633-4806-AA59-B6A3D59C2D10}"/>
              </a:ext>
            </a:extLst>
          </p:cNvPr>
          <p:cNvPicPr>
            <a:picLocks noChangeAspect="1"/>
          </p:cNvPicPr>
          <p:nvPr/>
        </p:nvPicPr>
        <p:blipFill>
          <a:blip r:embed="rId3"/>
          <a:stretch>
            <a:fillRect/>
          </a:stretch>
        </p:blipFill>
        <p:spPr>
          <a:xfrm>
            <a:off x="1661160" y="625358"/>
            <a:ext cx="8786769" cy="5789020"/>
          </a:xfrm>
          <a:prstGeom prst="rect">
            <a:avLst/>
          </a:prstGeom>
        </p:spPr>
      </p:pic>
    </p:spTree>
    <p:extLst>
      <p:ext uri="{BB962C8B-B14F-4D97-AF65-F5344CB8AC3E}">
        <p14:creationId xmlns:p14="http://schemas.microsoft.com/office/powerpoint/2010/main" val="194169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2" y="1772"/>
            <a:ext cx="12161521" cy="1115890"/>
          </a:xfrm>
        </p:spPr>
        <p:txBody>
          <a:bodyPr>
            <a:normAutofit/>
          </a:bodyPr>
          <a:lstStyle/>
          <a:p>
            <a:pPr algn="ctr"/>
            <a:r>
              <a:rPr lang="en-US" sz="2800" b="1" dirty="0">
                <a:solidFill>
                  <a:schemeClr val="tx1"/>
                </a:solidFill>
              </a:rPr>
              <a:t>HEALTH SYMPTOMS ASSOCIATED WITH OIL AND GAS OPERATIONS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722" y="2907943"/>
            <a:ext cx="4690975" cy="350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ecowatch.com/wp-content/uploads/2014/04/EmmaParr-Noseble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303" y="1297075"/>
            <a:ext cx="4482059" cy="336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8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8" y="556286"/>
            <a:ext cx="11557500" cy="99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90"/>
              <a:buFont typeface="Century Gothic"/>
              <a:buNone/>
            </a:pPr>
            <a:br>
              <a:rPr lang="en-US" sz="2790" b="1" i="0" u="none" strike="noStrike" cap="none" dirty="0">
                <a:solidFill>
                  <a:schemeClr val="dk1"/>
                </a:solidFill>
                <a:latin typeface="Century Gothic"/>
                <a:ea typeface="Century Gothic"/>
                <a:cs typeface="Century Gothic"/>
                <a:sym typeface="Century Gothic"/>
              </a:rPr>
            </a:br>
            <a:r>
              <a:rPr lang="en-US" sz="2800" b="1" dirty="0">
                <a:solidFill>
                  <a:schemeClr val="tx1"/>
                </a:solidFill>
              </a:rPr>
              <a:t>ARE C</a:t>
            </a:r>
            <a:r>
              <a:rPr lang="en-US" sz="2800" b="1" i="0" u="none" strike="noStrike" cap="none" dirty="0">
                <a:solidFill>
                  <a:schemeClr val="tx1"/>
                </a:solidFill>
                <a:latin typeface="Century Gothic"/>
                <a:ea typeface="Century Gothic"/>
                <a:cs typeface="Century Gothic"/>
                <a:sym typeface="Century Gothic"/>
              </a:rPr>
              <a:t>URRENT SETBACKS </a:t>
            </a:r>
            <a:r>
              <a:rPr lang="en-US" sz="2800" b="1" dirty="0">
                <a:solidFill>
                  <a:schemeClr val="tx1"/>
                </a:solidFill>
              </a:rPr>
              <a:t>FROM</a:t>
            </a:r>
            <a:r>
              <a:rPr lang="en-US" sz="2800" b="1" i="0" u="none" strike="noStrike" cap="none" dirty="0">
                <a:solidFill>
                  <a:schemeClr val="tx1"/>
                </a:solidFill>
                <a:latin typeface="Century Gothic"/>
                <a:ea typeface="Century Gothic"/>
                <a:cs typeface="Century Gothic"/>
                <a:sym typeface="Century Gothic"/>
              </a:rPr>
              <a:t> OIL AND GAS OPERATIONS PROTECTIVE OF PUBLIC HEALTH &amp; SAFETY?</a:t>
            </a:r>
            <a:br>
              <a:rPr lang="en-US" sz="2790" b="1" i="0" u="none" strike="noStrike" cap="none" dirty="0">
                <a:solidFill>
                  <a:schemeClr val="lt1"/>
                </a:solidFill>
                <a:latin typeface="Century Gothic"/>
                <a:ea typeface="Century Gothic"/>
                <a:cs typeface="Century Gothic"/>
                <a:sym typeface="Century Gothic"/>
              </a:rPr>
            </a:br>
            <a:br>
              <a:rPr lang="en-US" sz="1620" b="1" i="0" u="none" strike="noStrike" cap="none" dirty="0">
                <a:solidFill>
                  <a:schemeClr val="lt1"/>
                </a:solidFill>
                <a:latin typeface="Century Gothic"/>
                <a:ea typeface="Century Gothic"/>
                <a:cs typeface="Century Gothic"/>
                <a:sym typeface="Century Gothic"/>
              </a:rPr>
            </a:br>
            <a:r>
              <a:rPr lang="en-US" sz="1620" b="0" i="0" u="none" strike="noStrike" cap="none" dirty="0">
                <a:solidFill>
                  <a:schemeClr val="lt1"/>
                </a:solidFill>
                <a:latin typeface="Century Gothic"/>
                <a:ea typeface="Century Gothic"/>
                <a:cs typeface="Century Gothic"/>
                <a:sym typeface="Century Gothic"/>
              </a:rPr>
              <a:t>	</a:t>
            </a:r>
            <a:br>
              <a:rPr lang="en-US" sz="1620" b="0" i="0" u="none" strike="noStrike" cap="none" dirty="0">
                <a:solidFill>
                  <a:schemeClr val="lt1"/>
                </a:solidFill>
                <a:latin typeface="Century Gothic"/>
                <a:ea typeface="Century Gothic"/>
                <a:cs typeface="Century Gothic"/>
                <a:sym typeface="Century Gothic"/>
              </a:rPr>
            </a:br>
            <a:endParaRPr sz="3240" b="0" i="0" u="none" strike="noStrike" cap="none" dirty="0">
              <a:solidFill>
                <a:schemeClr val="lt1"/>
              </a:solidFill>
              <a:latin typeface="Century Gothic"/>
              <a:ea typeface="Century Gothic"/>
              <a:cs typeface="Century Gothic"/>
              <a:sym typeface="Century Gothic"/>
            </a:endParaRPr>
          </a:p>
        </p:txBody>
      </p:sp>
      <p:pic>
        <p:nvPicPr>
          <p:cNvPr id="9" name="Picture 2" descr="Image result for photo pipeline explosion in beaver county">
            <a:extLst>
              <a:ext uri="{FF2B5EF4-FFF2-40B4-BE49-F238E27FC236}">
                <a16:creationId xmlns:a16="http://schemas.microsoft.com/office/drawing/2014/main" id="{FBE9266B-2C84-4BEC-A596-E1FD0ABC4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544194"/>
            <a:ext cx="8117205" cy="45659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1609F9-0845-438E-BFF8-71845A8CC2BC}"/>
              </a:ext>
            </a:extLst>
          </p:cNvPr>
          <p:cNvSpPr txBox="1"/>
          <p:nvPr/>
        </p:nvSpPr>
        <p:spPr>
          <a:xfrm>
            <a:off x="4693920" y="6202680"/>
            <a:ext cx="3429000" cy="307777"/>
          </a:xfrm>
          <a:prstGeom prst="rect">
            <a:avLst/>
          </a:prstGeom>
          <a:noFill/>
        </p:spPr>
        <p:txBody>
          <a:bodyPr wrap="square" rtlCol="0">
            <a:spAutoFit/>
          </a:bodyPr>
          <a:lstStyle/>
          <a:p>
            <a:r>
              <a:rPr lang="en-US" dirty="0">
                <a:solidFill>
                  <a:schemeClr val="tx1"/>
                </a:solidFill>
                <a:latin typeface="Century Gothic" panose="020B0502020202020204" pitchFamily="34" charset="0"/>
              </a:rPr>
              <a:t>Pipeline explosion in Beaver County</a:t>
            </a:r>
          </a:p>
        </p:txBody>
      </p:sp>
    </p:spTree>
    <p:extLst>
      <p:ext uri="{BB962C8B-B14F-4D97-AF65-F5344CB8AC3E}">
        <p14:creationId xmlns:p14="http://schemas.microsoft.com/office/powerpoint/2010/main" val="232409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p:nvPr/>
        </p:nvSpPr>
        <p:spPr>
          <a:xfrm>
            <a:off x="554986" y="1061051"/>
            <a:ext cx="6301835" cy="876925"/>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FFFFFF"/>
              </a:buClr>
              <a:buSzPts val="3515"/>
              <a:buFont typeface="Century Gothic"/>
              <a:buNone/>
              <a:tabLst>
                <a:tab pos="2682875" algn="l"/>
              </a:tabLst>
            </a:pPr>
            <a:r>
              <a:rPr lang="en-US" sz="3600" b="1" cap="none" dirty="0">
                <a:solidFill>
                  <a:schemeClr val="tx1"/>
                </a:solidFill>
                <a:latin typeface="Century Gothic"/>
                <a:ea typeface="Century Gothic"/>
                <a:cs typeface="Century Gothic"/>
                <a:sym typeface="Century Gothic"/>
              </a:rPr>
              <a:t>Mental Health</a:t>
            </a:r>
            <a:br>
              <a:rPr lang="en-US" sz="2960" cap="none" dirty="0">
                <a:solidFill>
                  <a:srgbClr val="FFFFFF"/>
                </a:solidFill>
                <a:latin typeface="Century Gothic"/>
                <a:ea typeface="Century Gothic"/>
                <a:cs typeface="Century Gothic"/>
                <a:sym typeface="Century Gothic"/>
              </a:rPr>
            </a:br>
            <a:endParaRPr sz="2960" cap="none" dirty="0">
              <a:solidFill>
                <a:srgbClr val="FFFFFF"/>
              </a:solidFill>
              <a:latin typeface="Century Gothic"/>
              <a:ea typeface="Century Gothic"/>
              <a:cs typeface="Century Gothic"/>
              <a:sym typeface="Century Gothic"/>
            </a:endParaRPr>
          </a:p>
        </p:txBody>
      </p:sp>
      <p:pic>
        <p:nvPicPr>
          <p:cNvPr id="582" name="Shape 582" descr="WP_20160224_160 (2)"/>
          <p:cNvPicPr preferRelativeResize="0"/>
          <p:nvPr/>
        </p:nvPicPr>
        <p:blipFill rotWithShape="1">
          <a:blip r:embed="rId3">
            <a:alphaModFix/>
          </a:blip>
          <a:srcRect/>
          <a:stretch/>
        </p:blipFill>
        <p:spPr>
          <a:xfrm>
            <a:off x="1595625" y="2308486"/>
            <a:ext cx="4220559" cy="2740466"/>
          </a:xfrm>
          <a:prstGeom prst="rect">
            <a:avLst/>
          </a:prstGeom>
          <a:noFill/>
          <a:ln>
            <a:noFill/>
          </a:ln>
        </p:spPr>
      </p:pic>
      <p:pic>
        <p:nvPicPr>
          <p:cNvPr id="6" name="Picture 5">
            <a:extLst>
              <a:ext uri="{FF2B5EF4-FFF2-40B4-BE49-F238E27FC236}">
                <a16:creationId xmlns:a16="http://schemas.microsoft.com/office/drawing/2014/main" id="{D2AC7217-7AEE-4D80-A3DC-B66D1F917E55}"/>
              </a:ext>
            </a:extLst>
          </p:cNvPr>
          <p:cNvPicPr>
            <a:picLocks noChangeAspect="1"/>
          </p:cNvPicPr>
          <p:nvPr/>
        </p:nvPicPr>
        <p:blipFill>
          <a:blip r:embed="rId4"/>
          <a:stretch>
            <a:fillRect/>
          </a:stretch>
        </p:blipFill>
        <p:spPr>
          <a:xfrm>
            <a:off x="7165297" y="381417"/>
            <a:ext cx="4066619" cy="6095166"/>
          </a:xfrm>
          <a:prstGeom prst="rect">
            <a:avLst/>
          </a:prstGeom>
        </p:spPr>
      </p:pic>
    </p:spTree>
    <p:extLst>
      <p:ext uri="{BB962C8B-B14F-4D97-AF65-F5344CB8AC3E}">
        <p14:creationId xmlns:p14="http://schemas.microsoft.com/office/powerpoint/2010/main" val="1354027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BE76E-CCAD-4CBA-B709-675F98380A97}"/>
              </a:ext>
            </a:extLst>
          </p:cNvPr>
          <p:cNvPicPr>
            <a:picLocks noChangeAspect="1"/>
          </p:cNvPicPr>
          <p:nvPr/>
        </p:nvPicPr>
        <p:blipFill>
          <a:blip r:embed="rId3"/>
          <a:stretch>
            <a:fillRect/>
          </a:stretch>
        </p:blipFill>
        <p:spPr>
          <a:xfrm>
            <a:off x="7204131" y="615362"/>
            <a:ext cx="3736863" cy="5627276"/>
          </a:xfrm>
          <a:prstGeom prst="rect">
            <a:avLst/>
          </a:prstGeom>
        </p:spPr>
      </p:pic>
      <p:sp>
        <p:nvSpPr>
          <p:cNvPr id="4" name="Rectangle 3">
            <a:extLst>
              <a:ext uri="{FF2B5EF4-FFF2-40B4-BE49-F238E27FC236}">
                <a16:creationId xmlns:a16="http://schemas.microsoft.com/office/drawing/2014/main" id="{A5591127-6CEC-4DBA-941C-8380F8D49E41}"/>
              </a:ext>
            </a:extLst>
          </p:cNvPr>
          <p:cNvSpPr/>
          <p:nvPr/>
        </p:nvSpPr>
        <p:spPr>
          <a:xfrm>
            <a:off x="838201" y="3780490"/>
            <a:ext cx="5440679" cy="2677656"/>
          </a:xfrm>
          <a:prstGeom prst="rect">
            <a:avLst/>
          </a:prstGeom>
        </p:spPr>
        <p:txBody>
          <a:bodyPr wrap="square">
            <a:spAutoFit/>
          </a:bodyPr>
          <a:lstStyle/>
          <a:p>
            <a:r>
              <a:rPr lang="en-US" sz="2800" b="1" i="1" dirty="0">
                <a:solidFill>
                  <a:schemeClr val="tx1"/>
                </a:solidFill>
                <a:latin typeface="Calibri"/>
                <a:ea typeface="Calibri"/>
                <a:cs typeface="Calibri"/>
                <a:sym typeface="Calibri"/>
              </a:rPr>
              <a:t>“I worry every day that my daughter's health has suffered because of her proximity to the 22 gas wells approximately a half mile away from her school.” </a:t>
            </a:r>
            <a:r>
              <a:rPr lang="en-US" sz="2800" b="1" dirty="0">
                <a:solidFill>
                  <a:schemeClr val="tx1"/>
                </a:solidFill>
                <a:latin typeface="Calibri"/>
                <a:ea typeface="Calibri"/>
                <a:cs typeface="Calibri"/>
                <a:sym typeface="Calibri"/>
              </a:rPr>
              <a:t>Jane Worthington</a:t>
            </a:r>
            <a:endParaRPr lang="en-US" sz="2800" b="1" cap="all"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AADB6DD0-5F0C-4452-88B5-764D22F471B7}"/>
              </a:ext>
            </a:extLst>
          </p:cNvPr>
          <p:cNvSpPr txBox="1"/>
          <p:nvPr/>
        </p:nvSpPr>
        <p:spPr>
          <a:xfrm>
            <a:off x="7227871" y="6285236"/>
            <a:ext cx="3837910" cy="307777"/>
          </a:xfrm>
          <a:prstGeom prst="rect">
            <a:avLst/>
          </a:prstGeom>
          <a:noFill/>
        </p:spPr>
        <p:txBody>
          <a:bodyPr wrap="none" rtlCol="0">
            <a:spAutoFit/>
          </a:bodyPr>
          <a:lstStyle/>
          <a:p>
            <a:r>
              <a:rPr lang="en-US" dirty="0">
                <a:solidFill>
                  <a:schemeClr val="tx1"/>
                </a:solidFill>
              </a:rPr>
              <a:t>Ft. Cherry School District, Washington County</a:t>
            </a:r>
          </a:p>
        </p:txBody>
      </p:sp>
      <p:cxnSp>
        <p:nvCxnSpPr>
          <p:cNvPr id="6" name="Straight Arrow Connector 5">
            <a:extLst>
              <a:ext uri="{FF2B5EF4-FFF2-40B4-BE49-F238E27FC236}">
                <a16:creationId xmlns:a16="http://schemas.microsoft.com/office/drawing/2014/main" id="{997CB897-2009-4EDE-9331-02B110FF3A8A}"/>
              </a:ext>
            </a:extLst>
          </p:cNvPr>
          <p:cNvCxnSpPr>
            <a:cxnSpLocks/>
          </p:cNvCxnSpPr>
          <p:nvPr/>
        </p:nvCxnSpPr>
        <p:spPr>
          <a:xfrm>
            <a:off x="7620000" y="469800"/>
            <a:ext cx="1189815" cy="585651"/>
          </a:xfrm>
          <a:prstGeom prst="straightConnector1">
            <a:avLst/>
          </a:prstGeom>
          <a:ln w="76200">
            <a:solidFill>
              <a:srgbClr val="FFC000"/>
            </a:solidFill>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a:extLst>
              <a:ext uri="{FF2B5EF4-FFF2-40B4-BE49-F238E27FC236}">
                <a16:creationId xmlns:a16="http://schemas.microsoft.com/office/drawing/2014/main" id="{3B339F8F-680D-495D-9108-98ED9CB852C5}"/>
              </a:ext>
            </a:extLst>
          </p:cNvPr>
          <p:cNvCxnSpPr>
            <a:cxnSpLocks/>
          </p:cNvCxnSpPr>
          <p:nvPr/>
        </p:nvCxnSpPr>
        <p:spPr>
          <a:xfrm flipV="1">
            <a:off x="7401280" y="4145282"/>
            <a:ext cx="1041680" cy="411478"/>
          </a:xfrm>
          <a:prstGeom prst="straightConnector1">
            <a:avLst/>
          </a:prstGeom>
          <a:ln w="76200">
            <a:solidFill>
              <a:srgbClr val="FFC000"/>
            </a:solidFill>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B7885DB5-B63F-4B5F-B080-19528E065F6A}"/>
              </a:ext>
            </a:extLst>
          </p:cNvPr>
          <p:cNvSpPr txBox="1"/>
          <p:nvPr/>
        </p:nvSpPr>
        <p:spPr>
          <a:xfrm rot="20216220">
            <a:off x="7477122" y="4284096"/>
            <a:ext cx="1147110" cy="369332"/>
          </a:xfrm>
          <a:prstGeom prst="rect">
            <a:avLst/>
          </a:prstGeom>
          <a:noFill/>
        </p:spPr>
        <p:txBody>
          <a:bodyPr wrap="square" rtlCol="0">
            <a:spAutoFit/>
          </a:bodyPr>
          <a:lstStyle/>
          <a:p>
            <a:r>
              <a:rPr lang="en-US" sz="1800" b="1" dirty="0">
                <a:solidFill>
                  <a:srgbClr val="FFC000"/>
                </a:solidFill>
                <a:latin typeface="Century Gothic" panose="020B0502020202020204" pitchFamily="34" charset="0"/>
              </a:rPr>
              <a:t>school</a:t>
            </a:r>
            <a:endParaRPr lang="en-US" b="1" dirty="0">
              <a:solidFill>
                <a:srgbClr val="FFC000"/>
              </a:solidFill>
            </a:endParaRPr>
          </a:p>
        </p:txBody>
      </p:sp>
      <p:sp>
        <p:nvSpPr>
          <p:cNvPr id="13" name="TextBox 12">
            <a:extLst>
              <a:ext uri="{FF2B5EF4-FFF2-40B4-BE49-F238E27FC236}">
                <a16:creationId xmlns:a16="http://schemas.microsoft.com/office/drawing/2014/main" id="{20D9FDB3-8BB3-4BF3-B92E-996F2EF5D2CF}"/>
              </a:ext>
            </a:extLst>
          </p:cNvPr>
          <p:cNvSpPr txBox="1"/>
          <p:nvPr/>
        </p:nvSpPr>
        <p:spPr>
          <a:xfrm rot="1586321">
            <a:off x="7418999" y="707800"/>
            <a:ext cx="1233447" cy="369332"/>
          </a:xfrm>
          <a:prstGeom prst="rect">
            <a:avLst/>
          </a:prstGeom>
          <a:noFill/>
        </p:spPr>
        <p:txBody>
          <a:bodyPr wrap="square" rtlCol="0">
            <a:spAutoFit/>
          </a:bodyPr>
          <a:lstStyle/>
          <a:p>
            <a:r>
              <a:rPr lang="en-US" sz="1800" b="1" dirty="0">
                <a:solidFill>
                  <a:srgbClr val="FFC000"/>
                </a:solidFill>
                <a:latin typeface="Century Gothic" panose="020B0502020202020204" pitchFamily="34" charset="0"/>
              </a:rPr>
              <a:t>well pad</a:t>
            </a:r>
            <a:endParaRPr lang="en-US" b="1" dirty="0">
              <a:solidFill>
                <a:srgbClr val="FFC000"/>
              </a:solidFill>
            </a:endParaRPr>
          </a:p>
        </p:txBody>
      </p:sp>
      <p:pic>
        <p:nvPicPr>
          <p:cNvPr id="9" name="Picture 8">
            <a:extLst>
              <a:ext uri="{FF2B5EF4-FFF2-40B4-BE49-F238E27FC236}">
                <a16:creationId xmlns:a16="http://schemas.microsoft.com/office/drawing/2014/main" id="{A007BBE9-61EA-4CE0-BA49-60B428AF8FB2}"/>
              </a:ext>
            </a:extLst>
          </p:cNvPr>
          <p:cNvPicPr>
            <a:picLocks noChangeAspect="1"/>
          </p:cNvPicPr>
          <p:nvPr/>
        </p:nvPicPr>
        <p:blipFill>
          <a:blip r:embed="rId4"/>
          <a:stretch>
            <a:fillRect/>
          </a:stretch>
        </p:blipFill>
        <p:spPr>
          <a:xfrm>
            <a:off x="948554" y="866451"/>
            <a:ext cx="3002241" cy="2378699"/>
          </a:xfrm>
          <a:prstGeom prst="rect">
            <a:avLst/>
          </a:prstGeom>
        </p:spPr>
      </p:pic>
    </p:spTree>
    <p:extLst>
      <p:ext uri="{BB962C8B-B14F-4D97-AF65-F5344CB8AC3E}">
        <p14:creationId xmlns:p14="http://schemas.microsoft.com/office/powerpoint/2010/main" val="410860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7" name="Shape 537"/>
          <p:cNvSpPr/>
          <p:nvPr/>
        </p:nvSpPr>
        <p:spPr>
          <a:xfrm>
            <a:off x="2426412" y="45781"/>
            <a:ext cx="7068107" cy="9905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cap="all" dirty="0">
                <a:solidFill>
                  <a:schemeClr val="tx1"/>
                </a:solidFill>
                <a:latin typeface="Century Gothic" panose="020B0502020202020204" pitchFamily="34" charset="0"/>
              </a:rPr>
              <a:t>Technologies exist today to reduce </a:t>
            </a:r>
          </a:p>
          <a:p>
            <a:pPr marL="0" marR="0" lvl="0" indent="0" algn="ctr" rtl="0">
              <a:spcBef>
                <a:spcPts val="0"/>
              </a:spcBef>
              <a:spcAft>
                <a:spcPts val="0"/>
              </a:spcAft>
              <a:buNone/>
            </a:pPr>
            <a:r>
              <a:rPr lang="en-US" sz="2800" b="1" cap="all" dirty="0">
                <a:solidFill>
                  <a:schemeClr val="tx1"/>
                </a:solidFill>
                <a:latin typeface="Century Gothic" panose="020B0502020202020204" pitchFamily="34" charset="0"/>
              </a:rPr>
              <a:t>oil and gas air pollution</a:t>
            </a:r>
            <a:endParaRPr sz="2800" b="1" cap="all" dirty="0">
              <a:solidFill>
                <a:schemeClr val="tx1"/>
              </a:solidFill>
              <a:latin typeface="Century Gothic" panose="020B0502020202020204" pitchFamily="34" charset="0"/>
            </a:endParaRPr>
          </a:p>
        </p:txBody>
      </p:sp>
      <p:pic>
        <p:nvPicPr>
          <p:cNvPr id="3" name="Picture 2">
            <a:extLst>
              <a:ext uri="{FF2B5EF4-FFF2-40B4-BE49-F238E27FC236}">
                <a16:creationId xmlns:a16="http://schemas.microsoft.com/office/drawing/2014/main" id="{082A0AD2-84B2-4637-A0C8-63CF06C10075}"/>
              </a:ext>
            </a:extLst>
          </p:cNvPr>
          <p:cNvPicPr>
            <a:picLocks noChangeAspect="1"/>
          </p:cNvPicPr>
          <p:nvPr/>
        </p:nvPicPr>
        <p:blipFill>
          <a:blip r:embed="rId3"/>
          <a:stretch>
            <a:fillRect/>
          </a:stretch>
        </p:blipFill>
        <p:spPr>
          <a:xfrm>
            <a:off x="2621118" y="1186665"/>
            <a:ext cx="7068107" cy="5473215"/>
          </a:xfrm>
          <a:prstGeom prst="rect">
            <a:avLst/>
          </a:prstGeom>
        </p:spPr>
      </p:pic>
    </p:spTree>
    <p:extLst>
      <p:ext uri="{BB962C8B-B14F-4D97-AF65-F5344CB8AC3E}">
        <p14:creationId xmlns:p14="http://schemas.microsoft.com/office/powerpoint/2010/main" val="414440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
          <p:cNvSpPr txBox="1">
            <a:spLocks noGrp="1"/>
          </p:cNvSpPr>
          <p:nvPr>
            <p:ph type="title"/>
          </p:nvPr>
        </p:nvSpPr>
        <p:spPr>
          <a:xfrm>
            <a:off x="1572912" y="301276"/>
            <a:ext cx="9042707" cy="910704"/>
          </a:xfrm>
          <a:prstGeom prst="rect">
            <a:avLst/>
          </a:prstGeom>
          <a:noFill/>
          <a:ln>
            <a:noFill/>
          </a:ln>
        </p:spPr>
        <p:txBody>
          <a:bodyPr spcFirstLastPara="1" wrap="square" lIns="91425" tIns="91425" rIns="91425" bIns="91425" anchor="ctr" anchorCtr="0">
            <a:noAutofit/>
          </a:bodyPr>
          <a:lstStyle/>
          <a:p>
            <a:pPr lvl="0" algn="ctr"/>
            <a:r>
              <a:rPr lang="en-US" sz="3200" b="1" dirty="0">
                <a:solidFill>
                  <a:schemeClr val="dk1"/>
                </a:solidFill>
              </a:rPr>
              <a:t>Solution: 100% clean energy by 2050</a:t>
            </a:r>
            <a:endParaRPr dirty="0"/>
          </a:p>
        </p:txBody>
      </p:sp>
      <p:pic>
        <p:nvPicPr>
          <p:cNvPr id="393" name="Google Shape;393;p6"/>
          <p:cNvPicPr preferRelativeResize="0"/>
          <p:nvPr/>
        </p:nvPicPr>
        <p:blipFill rotWithShape="1">
          <a:blip r:embed="rId3">
            <a:alphaModFix/>
          </a:blip>
          <a:srcRect/>
          <a:stretch/>
        </p:blipFill>
        <p:spPr>
          <a:xfrm>
            <a:off x="3714737" y="1471607"/>
            <a:ext cx="4729176" cy="4377789"/>
          </a:xfrm>
          <a:prstGeom prst="rect">
            <a:avLst/>
          </a:prstGeom>
          <a:noFill/>
          <a:ln>
            <a:noFill/>
          </a:ln>
        </p:spPr>
      </p:pic>
      <p:sp>
        <p:nvSpPr>
          <p:cNvPr id="394" name="Google Shape;394;p6"/>
          <p:cNvSpPr txBox="1"/>
          <p:nvPr/>
        </p:nvSpPr>
        <p:spPr>
          <a:xfrm>
            <a:off x="8196970" y="6450365"/>
            <a:ext cx="3865161"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sng" strike="noStrike" kern="0" cap="none" spc="0" normalizeH="0" baseline="0" noProof="0" dirty="0">
                <a:ln>
                  <a:noFill/>
                </a:ln>
                <a:solidFill>
                  <a:srgbClr val="3F3F3F"/>
                </a:solidFill>
                <a:effectLst/>
                <a:uLnTx/>
                <a:uFillTx/>
                <a:latin typeface="Arial"/>
                <a:ea typeface="Arial"/>
                <a:cs typeface="Arial"/>
                <a:sym typeface="Arial"/>
                <a:hlinkClick r:id="rId4"/>
              </a:rPr>
              <a:t>Inventory of U.S. Greenhouse Gas Emissions and Sinks 1990-2017</a:t>
            </a:r>
            <a:r>
              <a:rPr kumimoji="0" lang="en-US" sz="800" b="0" i="0" u="none" strike="noStrike" kern="0" cap="none" spc="0" normalizeH="0" baseline="0" noProof="0" dirty="0">
                <a:ln>
                  <a:noFill/>
                </a:ln>
                <a:solidFill>
                  <a:srgbClr val="3F3F3F"/>
                </a:solidFill>
                <a:effectLst/>
                <a:uLnTx/>
                <a:uFillTx/>
                <a:latin typeface="Arial"/>
                <a:ea typeface="Arial"/>
                <a:cs typeface="Arial"/>
                <a:sym typeface="Arial"/>
              </a:rPr>
              <a:t> </a:t>
            </a:r>
            <a:r>
              <a:rPr kumimoji="0" lang="en-US" sz="800" b="0" i="0" u="none" strike="noStrike" kern="0" cap="none" spc="0" normalizeH="0" baseline="0" noProof="0" dirty="0">
                <a:ln>
                  <a:noFill/>
                </a:ln>
                <a:solidFill>
                  <a:srgbClr val="262626"/>
                </a:solidFill>
                <a:effectLst/>
                <a:uLnTx/>
                <a:uFillTx/>
                <a:latin typeface="Arial"/>
                <a:ea typeface="Arial"/>
                <a:cs typeface="Arial"/>
                <a:sym typeface="Arial"/>
              </a:rPr>
              <a:t>(EPA, 2019)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5" name="Google Shape;395;p6"/>
          <p:cNvSpPr txBox="1"/>
          <p:nvPr/>
        </p:nvSpPr>
        <p:spPr>
          <a:xfrm>
            <a:off x="4337569" y="5826846"/>
            <a:ext cx="381546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Source of Greenhouse Gas Emissions</a:t>
            </a:r>
            <a:endParaRPr kumimoji="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2" name="Rectangle 1">
            <a:extLst>
              <a:ext uri="{FF2B5EF4-FFF2-40B4-BE49-F238E27FC236}">
                <a16:creationId xmlns:a16="http://schemas.microsoft.com/office/drawing/2014/main" id="{59E1BDEE-7AE5-416C-8678-C914267A2B62}"/>
              </a:ext>
            </a:extLst>
          </p:cNvPr>
          <p:cNvSpPr/>
          <p:nvPr/>
        </p:nvSpPr>
        <p:spPr>
          <a:xfrm>
            <a:off x="528084" y="5654010"/>
            <a:ext cx="49902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Shape 400">
            <a:extLst>
              <a:ext uri="{FF2B5EF4-FFF2-40B4-BE49-F238E27FC236}">
                <a16:creationId xmlns:a16="http://schemas.microsoft.com/office/drawing/2014/main" id="{351D30C9-BCFA-42C4-8D2A-B31ED7833149}"/>
              </a:ext>
            </a:extLst>
          </p:cNvPr>
          <p:cNvPicPr preferRelativeResize="0"/>
          <p:nvPr/>
        </p:nvPicPr>
        <p:blipFill rotWithShape="1">
          <a:blip r:embed="rId3">
            <a:alphaModFix/>
          </a:blip>
          <a:srcRect/>
          <a:stretch/>
        </p:blipFill>
        <p:spPr>
          <a:xfrm>
            <a:off x="10962606" y="5862157"/>
            <a:ext cx="753158" cy="681536"/>
          </a:xfrm>
          <a:prstGeom prst="rect">
            <a:avLst/>
          </a:prstGeom>
          <a:noFill/>
          <a:ln>
            <a:noFill/>
          </a:ln>
        </p:spPr>
      </p:pic>
      <p:sp>
        <p:nvSpPr>
          <p:cNvPr id="3" name="Rectangle 2">
            <a:extLst>
              <a:ext uri="{FF2B5EF4-FFF2-40B4-BE49-F238E27FC236}">
                <a16:creationId xmlns:a16="http://schemas.microsoft.com/office/drawing/2014/main" id="{6309CD4C-E009-4469-A88A-400B15112607}"/>
              </a:ext>
            </a:extLst>
          </p:cNvPr>
          <p:cNvSpPr/>
          <p:nvPr/>
        </p:nvSpPr>
        <p:spPr>
          <a:xfrm>
            <a:off x="5355269" y="1920895"/>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483044EB-2938-4015-B25A-84CACFDE3E2E}"/>
              </a:ext>
            </a:extLst>
          </p:cNvPr>
          <p:cNvSpPr/>
          <p:nvPr/>
        </p:nvSpPr>
        <p:spPr>
          <a:xfrm>
            <a:off x="5741039" y="4806979"/>
            <a:ext cx="6095999"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tx1"/>
                </a:solidFill>
                <a:effectLst/>
                <a:uLnTx/>
                <a:uFillTx/>
                <a:latin typeface="Century Gothic" panose="020B0502020202020204" pitchFamily="34" charset="0"/>
                <a:ea typeface="Arial" panose="020B0604020202020204" pitchFamily="34" charset="0"/>
                <a:cs typeface="Arial"/>
                <a:sym typeface="Arial"/>
              </a:rPr>
              <a:t>MOMS CLEAN AIR FORCE</a:t>
            </a:r>
          </a:p>
          <a:p>
            <a:pPr lvl="0"/>
            <a:r>
              <a:rPr lang="en-US" sz="1600" dirty="0">
                <a:solidFill>
                  <a:schemeClr val="tx1"/>
                </a:solidFill>
                <a:latin typeface="Century Gothic" panose="020B0502020202020204" pitchFamily="34" charset="0"/>
              </a:rPr>
              <a:t>www.momscleanairforce.org</a:t>
            </a:r>
          </a:p>
          <a:p>
            <a:pPr lvl="0"/>
            <a:r>
              <a:rPr lang="en-US" sz="1600" dirty="0">
                <a:solidFill>
                  <a:schemeClr val="tx1"/>
                </a:solidFill>
                <a:latin typeface="Century Gothic" panose="020B0502020202020204" pitchFamily="34" charset="0"/>
              </a:rPr>
              <a:t>Facebook:  www.facebook.com/MomsCleanAirForcePA</a:t>
            </a:r>
          </a:p>
          <a:p>
            <a:pPr lvl="0"/>
            <a:r>
              <a:rPr lang="en-US" sz="1600" dirty="0">
                <a:solidFill>
                  <a:schemeClr val="tx1"/>
                </a:solidFill>
                <a:latin typeface="Century Gothic" panose="020B0502020202020204" pitchFamily="34" charset="0"/>
              </a:rPr>
              <a:t>Twitter: </a:t>
            </a:r>
            <a:r>
              <a:rPr lang="en-US" sz="1600" dirty="0">
                <a:solidFill>
                  <a:schemeClr val="tx1"/>
                </a:solidFill>
                <a:latin typeface="Century Gothic" panose="020B0502020202020204" pitchFamily="34" charset="0"/>
                <a:hlinkClick r:id="rId4">
                  <a:extLst>
                    <a:ext uri="{A12FA001-AC4F-418D-AE19-62706E023703}">
                      <ahyp:hlinkClr xmlns:ahyp="http://schemas.microsoft.com/office/drawing/2018/hyperlinkcolor" val="tx"/>
                    </a:ext>
                  </a:extLst>
                </a:hlinkClick>
              </a:rPr>
              <a:t>www.twitter.com/CleanAirMoms_PA</a:t>
            </a:r>
            <a:endParaRPr lang="en-US" sz="1600" dirty="0">
              <a:solidFill>
                <a:schemeClr val="tx1"/>
              </a:solidFill>
              <a:latin typeface="Century Gothic" panose="020B0502020202020204" pitchFamily="34" charset="0"/>
            </a:endParaRPr>
          </a:p>
          <a:p>
            <a:pPr lvl="0"/>
            <a:endParaRPr kumimoji="0" lang="en-US" sz="1800" b="0" i="0" u="none" strike="noStrike" kern="0" cap="none" spc="0" normalizeH="0" baseline="0" noProof="0" dirty="0">
              <a:ln>
                <a:noFill/>
              </a:ln>
              <a:solidFill>
                <a:srgbClr val="FFFFFF"/>
              </a:solidFill>
              <a:effectLst/>
              <a:uLnTx/>
              <a:uFillTx/>
              <a:latin typeface="Century Gothic" panose="020B0502020202020204" pitchFamily="34" charset="0"/>
              <a:sym typeface="Arial"/>
            </a:endParaRPr>
          </a:p>
        </p:txBody>
      </p:sp>
      <p:pic>
        <p:nvPicPr>
          <p:cNvPr id="5" name="Picture 4">
            <a:extLst>
              <a:ext uri="{FF2B5EF4-FFF2-40B4-BE49-F238E27FC236}">
                <a16:creationId xmlns:a16="http://schemas.microsoft.com/office/drawing/2014/main" id="{8F1526D8-51AB-4C5D-A240-6DB2D52486D7}"/>
              </a:ext>
            </a:extLst>
          </p:cNvPr>
          <p:cNvPicPr>
            <a:picLocks noChangeAspect="1"/>
          </p:cNvPicPr>
          <p:nvPr/>
        </p:nvPicPr>
        <p:blipFill>
          <a:blip r:embed="rId5"/>
          <a:stretch>
            <a:fillRect/>
          </a:stretch>
        </p:blipFill>
        <p:spPr>
          <a:xfrm>
            <a:off x="752463" y="450833"/>
            <a:ext cx="4294797" cy="5726397"/>
          </a:xfrm>
          <a:prstGeom prst="rect">
            <a:avLst/>
          </a:prstGeom>
        </p:spPr>
      </p:pic>
      <p:sp>
        <p:nvSpPr>
          <p:cNvPr id="6" name="TextBox 5">
            <a:extLst>
              <a:ext uri="{FF2B5EF4-FFF2-40B4-BE49-F238E27FC236}">
                <a16:creationId xmlns:a16="http://schemas.microsoft.com/office/drawing/2014/main" id="{ADCEE106-4318-468E-AD47-77345135EFF5}"/>
              </a:ext>
            </a:extLst>
          </p:cNvPr>
          <p:cNvSpPr txBox="1"/>
          <p:nvPr/>
        </p:nvSpPr>
        <p:spPr>
          <a:xfrm>
            <a:off x="5700713" y="1358072"/>
            <a:ext cx="5915025" cy="1631216"/>
          </a:xfrm>
          <a:prstGeom prst="rect">
            <a:avLst/>
          </a:prstGeom>
          <a:noFill/>
        </p:spPr>
        <p:txBody>
          <a:bodyPr wrap="square" rtlCol="0">
            <a:spAutoFit/>
          </a:bodyPr>
          <a:lstStyle/>
          <a:p>
            <a:r>
              <a:rPr lang="en-US" sz="2000" b="1" i="1" dirty="0">
                <a:latin typeface="Century Gothic" panose="020B0502020202020204" pitchFamily="34" charset="0"/>
              </a:rPr>
              <a:t>“In 2050, I will be 41 years old. What will my life, and my friends’ lives, look like by then if we don’t stop burning fossil fuels &amp; move to clean, renewable energy? I think about this every day, &amp; I’m just a kid.” - </a:t>
            </a:r>
            <a:r>
              <a:rPr lang="en-US" sz="2000" b="1" i="1" dirty="0" err="1">
                <a:latin typeface="Century Gothic" panose="020B0502020202020204" pitchFamily="34" charset="0"/>
              </a:rPr>
              <a:t>Caia</a:t>
            </a:r>
            <a:r>
              <a:rPr lang="en-US" sz="2000" b="1" i="1" dirty="0">
                <a:latin typeface="Century Gothic" panose="020B0502020202020204" pitchFamily="34" charset="0"/>
              </a:rPr>
              <a:t>, age 10</a:t>
            </a:r>
          </a:p>
        </p:txBody>
      </p:sp>
    </p:spTree>
    <p:extLst>
      <p:ext uri="{BB962C8B-B14F-4D97-AF65-F5344CB8AC3E}">
        <p14:creationId xmlns:p14="http://schemas.microsoft.com/office/powerpoint/2010/main" val="57697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7AFAF-D3BE-4576-9940-23CC7493EE57}"/>
              </a:ext>
            </a:extLst>
          </p:cNvPr>
          <p:cNvPicPr>
            <a:picLocks noChangeAspect="1"/>
          </p:cNvPicPr>
          <p:nvPr/>
        </p:nvPicPr>
        <p:blipFill>
          <a:blip r:embed="rId3"/>
          <a:stretch>
            <a:fillRect/>
          </a:stretch>
        </p:blipFill>
        <p:spPr>
          <a:xfrm>
            <a:off x="1996440" y="1593224"/>
            <a:ext cx="7652385" cy="4893013"/>
          </a:xfrm>
          <a:prstGeom prst="rect">
            <a:avLst/>
          </a:prstGeom>
        </p:spPr>
      </p:pic>
      <p:sp>
        <p:nvSpPr>
          <p:cNvPr id="3" name="Rectangle 2">
            <a:extLst>
              <a:ext uri="{FF2B5EF4-FFF2-40B4-BE49-F238E27FC236}">
                <a16:creationId xmlns:a16="http://schemas.microsoft.com/office/drawing/2014/main" id="{F36FBB71-6E6F-457D-8F4F-F4581A27384B}"/>
              </a:ext>
            </a:extLst>
          </p:cNvPr>
          <p:cNvSpPr/>
          <p:nvPr/>
        </p:nvSpPr>
        <p:spPr>
          <a:xfrm>
            <a:off x="1996440" y="402920"/>
            <a:ext cx="8092797" cy="954107"/>
          </a:xfrm>
          <a:prstGeom prst="rect">
            <a:avLst/>
          </a:prstGeom>
        </p:spPr>
        <p:txBody>
          <a:bodyPr wrap="square">
            <a:spAutoFit/>
          </a:bodyPr>
          <a:lstStyle/>
          <a:p>
            <a:pPr algn="ctr"/>
            <a:r>
              <a:rPr lang="en-US" sz="2800" b="1" cap="all" dirty="0">
                <a:solidFill>
                  <a:schemeClr val="tx1"/>
                </a:solidFill>
                <a:latin typeface="Century Gothic"/>
                <a:ea typeface="Century Gothic"/>
                <a:cs typeface="Century Gothic"/>
                <a:sym typeface="Century Gothic"/>
              </a:rPr>
              <a:t>1.5 Million Pennsylvanians Live​ ​Within​ ​</a:t>
            </a:r>
          </a:p>
          <a:p>
            <a:pPr algn="ctr"/>
            <a:r>
              <a:rPr lang="en-US" sz="2800" b="1" cap="all" dirty="0">
                <a:solidFill>
                  <a:schemeClr val="tx1"/>
                </a:solidFill>
                <a:latin typeface="Century Gothic"/>
                <a:ea typeface="Century Gothic"/>
                <a:cs typeface="Century Gothic"/>
                <a:sym typeface="Century Gothic"/>
              </a:rPr>
              <a:t>a​ ​half mile of oil and gas facilities​ </a:t>
            </a:r>
            <a:r>
              <a:rPr lang="en-US" sz="2800" dirty="0">
                <a:solidFill>
                  <a:schemeClr val="tx1"/>
                </a:solidFill>
                <a:latin typeface="Century Gothic"/>
                <a:ea typeface="Century Gothic"/>
                <a:cs typeface="Century Gothic"/>
                <a:sym typeface="Century Gothic"/>
              </a:rPr>
              <a:t>​</a:t>
            </a:r>
            <a:endParaRPr lang="en-US" sz="2800" dirty="0">
              <a:solidFill>
                <a:schemeClr val="tx1"/>
              </a:solidFill>
            </a:endParaRPr>
          </a:p>
        </p:txBody>
      </p:sp>
    </p:spTree>
    <p:extLst>
      <p:ext uri="{BB962C8B-B14F-4D97-AF65-F5344CB8AC3E}">
        <p14:creationId xmlns:p14="http://schemas.microsoft.com/office/powerpoint/2010/main" val="188688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3C923F-EF6C-4E29-B390-3F0E2566F85C}"/>
              </a:ext>
            </a:extLst>
          </p:cNvPr>
          <p:cNvPicPr>
            <a:picLocks noChangeAspect="1"/>
          </p:cNvPicPr>
          <p:nvPr/>
        </p:nvPicPr>
        <p:blipFill>
          <a:blip r:embed="rId3"/>
          <a:stretch>
            <a:fillRect/>
          </a:stretch>
        </p:blipFill>
        <p:spPr>
          <a:xfrm>
            <a:off x="1962982" y="448668"/>
            <a:ext cx="8146808" cy="4548634"/>
          </a:xfrm>
          <a:prstGeom prst="rect">
            <a:avLst/>
          </a:prstGeom>
        </p:spPr>
      </p:pic>
      <p:sp>
        <p:nvSpPr>
          <p:cNvPr id="7" name="Rectangle 6">
            <a:extLst>
              <a:ext uri="{FF2B5EF4-FFF2-40B4-BE49-F238E27FC236}">
                <a16:creationId xmlns:a16="http://schemas.microsoft.com/office/drawing/2014/main" id="{8E4D4E00-2340-4B4D-B3C2-63D010ED0218}"/>
              </a:ext>
            </a:extLst>
          </p:cNvPr>
          <p:cNvSpPr/>
          <p:nvPr/>
        </p:nvSpPr>
        <p:spPr>
          <a:xfrm>
            <a:off x="978195" y="5357704"/>
            <a:ext cx="10685721" cy="954107"/>
          </a:xfrm>
          <a:prstGeom prst="rect">
            <a:avLst/>
          </a:prstGeom>
        </p:spPr>
        <p:txBody>
          <a:bodyPr wrap="square">
            <a:spAutoFit/>
          </a:bodyPr>
          <a:lstStyle/>
          <a:p>
            <a:pPr algn="ctr"/>
            <a:r>
              <a:rPr lang="en-US" sz="2800" b="1" cap="all" dirty="0">
                <a:solidFill>
                  <a:schemeClr val="tx1"/>
                </a:solidFill>
                <a:latin typeface="Century Gothic" panose="020B0502020202020204" pitchFamily="34" charset="0"/>
                <a:ea typeface="Calibri" panose="020F0502020204030204" pitchFamily="34" charset="0"/>
              </a:rPr>
              <a:t>Air pollution from oil and gas operations </a:t>
            </a:r>
          </a:p>
          <a:p>
            <a:pPr algn="ctr"/>
            <a:r>
              <a:rPr lang="en-US" sz="2800" b="1" cap="all" dirty="0">
                <a:solidFill>
                  <a:schemeClr val="tx1"/>
                </a:solidFill>
                <a:latin typeface="Century Gothic" panose="020B0502020202020204" pitchFamily="34" charset="0"/>
                <a:ea typeface="Calibri" panose="020F0502020204030204" pitchFamily="34" charset="0"/>
              </a:rPr>
              <a:t>can travel hundreds of miles</a:t>
            </a:r>
            <a:endParaRPr lang="en-US" sz="2800" b="1" cap="all"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6281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488A-F3D0-497D-8C39-CFEA09083736}"/>
              </a:ext>
            </a:extLst>
          </p:cNvPr>
          <p:cNvSpPr>
            <a:spLocks noGrp="1"/>
          </p:cNvSpPr>
          <p:nvPr>
            <p:ph type="title"/>
          </p:nvPr>
        </p:nvSpPr>
        <p:spPr>
          <a:xfrm>
            <a:off x="287079" y="669851"/>
            <a:ext cx="11344939" cy="563526"/>
          </a:xfrm>
        </p:spPr>
        <p:txBody>
          <a:bodyPr/>
          <a:lstStyle/>
          <a:p>
            <a:pPr algn="ctr"/>
            <a:r>
              <a:rPr lang="en-US" sz="2800" b="1" dirty="0">
                <a:solidFill>
                  <a:schemeClr val="tx1"/>
                </a:solidFill>
              </a:rPr>
              <a:t>AIR POLLUTION OCCURS AT EVERY PHASE</a:t>
            </a:r>
            <a:br>
              <a:rPr lang="en-US" sz="2800" b="1" dirty="0">
                <a:solidFill>
                  <a:schemeClr val="tx1"/>
                </a:solidFill>
              </a:rPr>
            </a:br>
            <a:r>
              <a:rPr lang="en-US" sz="2800" b="1" dirty="0">
                <a:solidFill>
                  <a:schemeClr val="tx1"/>
                </a:solidFill>
              </a:rPr>
              <a:t>OF OIL &amp; GAS OPERATIONS</a:t>
            </a:r>
            <a:br>
              <a:rPr lang="en-US" dirty="0"/>
            </a:br>
            <a:endParaRPr lang="en-US" dirty="0"/>
          </a:p>
        </p:txBody>
      </p:sp>
      <p:pic>
        <p:nvPicPr>
          <p:cNvPr id="4" name="Picture 3">
            <a:extLst>
              <a:ext uri="{FF2B5EF4-FFF2-40B4-BE49-F238E27FC236}">
                <a16:creationId xmlns:a16="http://schemas.microsoft.com/office/drawing/2014/main" id="{9F816D1D-288C-4B02-A6F8-124EE2C80525}"/>
              </a:ext>
            </a:extLst>
          </p:cNvPr>
          <p:cNvPicPr>
            <a:picLocks noChangeAspect="1"/>
          </p:cNvPicPr>
          <p:nvPr/>
        </p:nvPicPr>
        <p:blipFill>
          <a:blip r:embed="rId3"/>
          <a:stretch>
            <a:fillRect/>
          </a:stretch>
        </p:blipFill>
        <p:spPr>
          <a:xfrm>
            <a:off x="1028695" y="1349482"/>
            <a:ext cx="10212706" cy="5218957"/>
          </a:xfrm>
          <a:prstGeom prst="rect">
            <a:avLst/>
          </a:prstGeom>
        </p:spPr>
      </p:pic>
    </p:spTree>
    <p:extLst>
      <p:ext uri="{BB962C8B-B14F-4D97-AF65-F5344CB8AC3E}">
        <p14:creationId xmlns:p14="http://schemas.microsoft.com/office/powerpoint/2010/main" val="129732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0" y="167639"/>
            <a:ext cx="7178040" cy="1280161"/>
          </a:xfrm>
        </p:spPr>
        <p:txBody>
          <a:bodyPr>
            <a:noAutofit/>
          </a:bodyPr>
          <a:lstStyle/>
          <a:p>
            <a:r>
              <a:rPr lang="en-US" sz="3200" b="1" cap="all" dirty="0">
                <a:solidFill>
                  <a:schemeClr val="tx1"/>
                </a:solidFill>
              </a:rPr>
              <a:t>Hazardous air pollutants</a:t>
            </a:r>
          </a:p>
        </p:txBody>
      </p:sp>
      <p:pic>
        <p:nvPicPr>
          <p:cNvPr id="1030" name="Picture 6" descr="http://votesopo.org/wp-content/uploads/2013/10/Danger-Benze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972" y="1828792"/>
            <a:ext cx="5424037" cy="424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2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6EBE-1513-49E5-872A-E2E4F5B0B7D9}"/>
              </a:ext>
            </a:extLst>
          </p:cNvPr>
          <p:cNvSpPr>
            <a:spLocks noGrp="1"/>
          </p:cNvSpPr>
          <p:nvPr>
            <p:ph type="title"/>
          </p:nvPr>
        </p:nvSpPr>
        <p:spPr>
          <a:xfrm>
            <a:off x="4128452" y="204893"/>
            <a:ext cx="5029836" cy="1295295"/>
          </a:xfrm>
        </p:spPr>
        <p:txBody>
          <a:bodyPr/>
          <a:lstStyle/>
          <a:p>
            <a:r>
              <a:rPr lang="en-US" sz="3200" b="1" dirty="0">
                <a:solidFill>
                  <a:schemeClr val="tx1"/>
                </a:solidFill>
              </a:rPr>
              <a:t>PUBLIC HEALTH RISKS </a:t>
            </a:r>
          </a:p>
        </p:txBody>
      </p:sp>
      <p:pic>
        <p:nvPicPr>
          <p:cNvPr id="5" name="Google Shape;365;p3">
            <a:extLst>
              <a:ext uri="{FF2B5EF4-FFF2-40B4-BE49-F238E27FC236}">
                <a16:creationId xmlns:a16="http://schemas.microsoft.com/office/drawing/2014/main" id="{09D675F8-5944-422C-960B-624B2B195E01}"/>
              </a:ext>
            </a:extLst>
          </p:cNvPr>
          <p:cNvPicPr preferRelativeResize="0"/>
          <p:nvPr/>
        </p:nvPicPr>
        <p:blipFill rotWithShape="1">
          <a:blip r:embed="rId3">
            <a:alphaModFix/>
          </a:blip>
          <a:srcRect/>
          <a:stretch/>
        </p:blipFill>
        <p:spPr>
          <a:xfrm>
            <a:off x="2759863" y="1416916"/>
            <a:ext cx="6872273" cy="4286250"/>
          </a:xfrm>
          <a:prstGeom prst="rect">
            <a:avLst/>
          </a:prstGeom>
          <a:noFill/>
          <a:ln>
            <a:noFill/>
          </a:ln>
        </p:spPr>
      </p:pic>
      <p:pic>
        <p:nvPicPr>
          <p:cNvPr id="3" name="Picture 2">
            <a:extLst>
              <a:ext uri="{FF2B5EF4-FFF2-40B4-BE49-F238E27FC236}">
                <a16:creationId xmlns:a16="http://schemas.microsoft.com/office/drawing/2014/main" id="{C4AE9A04-726E-49CA-961F-3D6E6B3A18F7}"/>
              </a:ext>
            </a:extLst>
          </p:cNvPr>
          <p:cNvPicPr>
            <a:picLocks noChangeAspect="1"/>
          </p:cNvPicPr>
          <p:nvPr/>
        </p:nvPicPr>
        <p:blipFill>
          <a:blip r:embed="rId4"/>
          <a:stretch>
            <a:fillRect/>
          </a:stretch>
        </p:blipFill>
        <p:spPr>
          <a:xfrm>
            <a:off x="4134409" y="5703166"/>
            <a:ext cx="4608975" cy="652329"/>
          </a:xfrm>
          <a:prstGeom prst="rect">
            <a:avLst/>
          </a:prstGeom>
        </p:spPr>
      </p:pic>
    </p:spTree>
    <p:extLst>
      <p:ext uri="{BB962C8B-B14F-4D97-AF65-F5344CB8AC3E}">
        <p14:creationId xmlns:p14="http://schemas.microsoft.com/office/powerpoint/2010/main" val="1780681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1143004" y="116241"/>
            <a:ext cx="9754116" cy="12331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800"/>
              <a:buFont typeface="Century Gothic"/>
              <a:buNone/>
            </a:pPr>
            <a:r>
              <a:rPr lang="en-US" sz="2800" b="1" i="0" u="none" strike="noStrike" cap="none" dirty="0">
                <a:solidFill>
                  <a:schemeClr val="tx1"/>
                </a:solidFill>
                <a:latin typeface="Century Gothic"/>
                <a:ea typeface="Century Gothic"/>
                <a:cs typeface="Century Gothic"/>
                <a:sym typeface="Century Gothic"/>
              </a:rPr>
              <a:t>DEVELOPING BABIES &amp; CHILDREN ARE VULNERABLE</a:t>
            </a:r>
            <a:br>
              <a:rPr lang="en-US" sz="2800" b="1" i="0" u="none" strike="noStrike" cap="none" dirty="0">
                <a:solidFill>
                  <a:schemeClr val="tx1"/>
                </a:solidFill>
                <a:latin typeface="Century Gothic"/>
                <a:ea typeface="Century Gothic"/>
                <a:cs typeface="Century Gothic"/>
                <a:sym typeface="Century Gothic"/>
              </a:rPr>
            </a:br>
            <a:r>
              <a:rPr lang="en-US" sz="2800" b="1" i="0" u="none" strike="noStrike" cap="none" dirty="0">
                <a:solidFill>
                  <a:schemeClr val="tx1"/>
                </a:solidFill>
                <a:latin typeface="Century Gothic"/>
                <a:ea typeface="Century Gothic"/>
                <a:cs typeface="Century Gothic"/>
                <a:sym typeface="Century Gothic"/>
              </a:rPr>
              <a:t> </a:t>
            </a:r>
            <a:r>
              <a:rPr lang="en-US" sz="2800" b="1" dirty="0">
                <a:solidFill>
                  <a:schemeClr val="tx1"/>
                </a:solidFill>
              </a:rPr>
              <a:t>TO ENVIRONMENTAL POLLUTION EXPOSURES</a:t>
            </a:r>
            <a:endParaRPr sz="2800" dirty="0">
              <a:solidFill>
                <a:schemeClr val="tx1"/>
              </a:solidFill>
            </a:endParaRPr>
          </a:p>
        </p:txBody>
      </p:sp>
      <p:pic>
        <p:nvPicPr>
          <p:cNvPr id="8" name="Picture 7">
            <a:extLst>
              <a:ext uri="{FF2B5EF4-FFF2-40B4-BE49-F238E27FC236}">
                <a16:creationId xmlns:a16="http://schemas.microsoft.com/office/drawing/2014/main" id="{65DBF3C3-9D26-48EC-ADDD-DA6CBF366506}"/>
              </a:ext>
            </a:extLst>
          </p:cNvPr>
          <p:cNvPicPr>
            <a:picLocks noChangeAspect="1"/>
          </p:cNvPicPr>
          <p:nvPr/>
        </p:nvPicPr>
        <p:blipFill>
          <a:blip r:embed="rId3"/>
          <a:stretch>
            <a:fillRect/>
          </a:stretch>
        </p:blipFill>
        <p:spPr>
          <a:xfrm>
            <a:off x="2447882" y="1581712"/>
            <a:ext cx="7069146" cy="4712763"/>
          </a:xfrm>
          <a:prstGeom prst="rect">
            <a:avLst/>
          </a:prstGeom>
        </p:spPr>
      </p:pic>
      <p:sp>
        <p:nvSpPr>
          <p:cNvPr id="9" name="TextBox 8">
            <a:extLst>
              <a:ext uri="{FF2B5EF4-FFF2-40B4-BE49-F238E27FC236}">
                <a16:creationId xmlns:a16="http://schemas.microsoft.com/office/drawing/2014/main" id="{5E18C4EC-77AE-4387-B2E1-89BAE588FD36}"/>
              </a:ext>
            </a:extLst>
          </p:cNvPr>
          <p:cNvSpPr txBox="1"/>
          <p:nvPr/>
        </p:nvSpPr>
        <p:spPr>
          <a:xfrm>
            <a:off x="3688583" y="6348535"/>
            <a:ext cx="3579826" cy="276999"/>
          </a:xfrm>
          <a:prstGeom prst="rect">
            <a:avLst/>
          </a:prstGeom>
          <a:noFill/>
        </p:spPr>
        <p:txBody>
          <a:bodyPr wrap="none" rtlCol="0">
            <a:spAutoFit/>
          </a:bodyPr>
          <a:lstStyle/>
          <a:p>
            <a:r>
              <a:rPr lang="en-US" sz="1200" dirty="0">
                <a:solidFill>
                  <a:schemeClr val="bg1"/>
                </a:solidFill>
                <a:latin typeface="Century Gothic" panose="020B0502020202020204" pitchFamily="34" charset="0"/>
              </a:rPr>
              <a:t>Summit Elementary playground, Butler county</a:t>
            </a:r>
          </a:p>
        </p:txBody>
      </p:sp>
      <p:cxnSp>
        <p:nvCxnSpPr>
          <p:cNvPr id="4" name="Straight Arrow Connector 3">
            <a:extLst>
              <a:ext uri="{FF2B5EF4-FFF2-40B4-BE49-F238E27FC236}">
                <a16:creationId xmlns:a16="http://schemas.microsoft.com/office/drawing/2014/main" id="{2B4BBEBA-A3FE-421C-94A4-F5C65A52511E}"/>
              </a:ext>
            </a:extLst>
          </p:cNvPr>
          <p:cNvCxnSpPr/>
          <p:nvPr/>
        </p:nvCxnSpPr>
        <p:spPr>
          <a:xfrm>
            <a:off x="1905000" y="1889760"/>
            <a:ext cx="746760" cy="381000"/>
          </a:xfrm>
          <a:prstGeom prst="straightConnector1">
            <a:avLst/>
          </a:prstGeom>
          <a:ln w="762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a16="http://schemas.microsoft.com/office/drawing/2014/main" id="{B471F33B-5E44-4C65-96BD-E2A29DA2B1BF}"/>
              </a:ext>
            </a:extLst>
          </p:cNvPr>
          <p:cNvSpPr txBox="1"/>
          <p:nvPr/>
        </p:nvSpPr>
        <p:spPr>
          <a:xfrm rot="1749363">
            <a:off x="1645920" y="2057400"/>
            <a:ext cx="1082040" cy="338554"/>
          </a:xfrm>
          <a:prstGeom prst="rect">
            <a:avLst/>
          </a:prstGeom>
          <a:noFill/>
        </p:spPr>
        <p:txBody>
          <a:bodyPr wrap="square" rtlCol="0">
            <a:spAutoFit/>
          </a:bodyPr>
          <a:lstStyle/>
          <a:p>
            <a:r>
              <a:rPr lang="en-US" sz="1600" b="1" dirty="0">
                <a:solidFill>
                  <a:srgbClr val="FF0000"/>
                </a:solidFill>
                <a:latin typeface="Century Gothic" panose="020B0502020202020204" pitchFamily="34" charset="0"/>
              </a:rPr>
              <a:t>Drill rig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F87008-1C3B-4E06-8040-1D3F0D1BF240}"/>
              </a:ext>
            </a:extLst>
          </p:cNvPr>
          <p:cNvSpPr/>
          <p:nvPr/>
        </p:nvSpPr>
        <p:spPr>
          <a:xfrm>
            <a:off x="1477136" y="424300"/>
            <a:ext cx="9674444" cy="954107"/>
          </a:xfrm>
          <a:prstGeom prst="rect">
            <a:avLst/>
          </a:prstGeom>
        </p:spPr>
        <p:txBody>
          <a:bodyPr wrap="none">
            <a:spAutoFit/>
          </a:bodyPr>
          <a:lstStyle/>
          <a:p>
            <a:pPr algn="ctr"/>
            <a:r>
              <a:rPr lang="en-US" sz="2800" b="1" cap="all" dirty="0">
                <a:solidFill>
                  <a:schemeClr val="tx1"/>
                </a:solidFill>
                <a:latin typeface="Century Gothic" panose="020B0502020202020204" pitchFamily="34" charset="0"/>
              </a:rPr>
              <a:t>Children’s activities makes them more vulnerable</a:t>
            </a:r>
          </a:p>
          <a:p>
            <a:pPr algn="ctr"/>
            <a:r>
              <a:rPr lang="en-US" sz="2800" b="1" cap="all" dirty="0">
                <a:solidFill>
                  <a:schemeClr val="tx1"/>
                </a:solidFill>
                <a:latin typeface="Century Gothic" panose="020B0502020202020204" pitchFamily="34" charset="0"/>
              </a:rPr>
              <a:t> to environmental pollutants </a:t>
            </a:r>
          </a:p>
        </p:txBody>
      </p:sp>
      <p:pic>
        <p:nvPicPr>
          <p:cNvPr id="11" name="Shape 546">
            <a:extLst>
              <a:ext uri="{FF2B5EF4-FFF2-40B4-BE49-F238E27FC236}">
                <a16:creationId xmlns:a16="http://schemas.microsoft.com/office/drawing/2014/main" id="{B752F4BC-F42D-4884-B2FD-40FE4B9BF8CA}"/>
              </a:ext>
            </a:extLst>
          </p:cNvPr>
          <p:cNvPicPr preferRelativeResize="0"/>
          <p:nvPr/>
        </p:nvPicPr>
        <p:blipFill rotWithShape="1">
          <a:blip r:embed="rId3">
            <a:alphaModFix/>
          </a:blip>
          <a:srcRect/>
          <a:stretch/>
        </p:blipFill>
        <p:spPr>
          <a:xfrm>
            <a:off x="2712720" y="1859280"/>
            <a:ext cx="7025640" cy="4360493"/>
          </a:xfrm>
          <a:prstGeom prst="rect">
            <a:avLst/>
          </a:prstGeom>
          <a:noFill/>
          <a:ln>
            <a:noFill/>
          </a:ln>
        </p:spPr>
      </p:pic>
      <p:cxnSp>
        <p:nvCxnSpPr>
          <p:cNvPr id="5" name="Straight Arrow Connector 4">
            <a:extLst>
              <a:ext uri="{FF2B5EF4-FFF2-40B4-BE49-F238E27FC236}">
                <a16:creationId xmlns:a16="http://schemas.microsoft.com/office/drawing/2014/main" id="{EBC1F876-D1EF-45EC-A314-5C35845B3BE8}"/>
              </a:ext>
            </a:extLst>
          </p:cNvPr>
          <p:cNvCxnSpPr/>
          <p:nvPr/>
        </p:nvCxnSpPr>
        <p:spPr>
          <a:xfrm>
            <a:off x="3444240" y="2865120"/>
            <a:ext cx="746760" cy="381000"/>
          </a:xfrm>
          <a:prstGeom prst="straightConnector1">
            <a:avLst/>
          </a:prstGeom>
          <a:ln w="76200">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6" name="Shape 547">
            <a:extLst>
              <a:ext uri="{FF2B5EF4-FFF2-40B4-BE49-F238E27FC236}">
                <a16:creationId xmlns:a16="http://schemas.microsoft.com/office/drawing/2014/main" id="{647296AA-DC52-4C3C-B15C-3712B025C22C}"/>
              </a:ext>
            </a:extLst>
          </p:cNvPr>
          <p:cNvSpPr txBox="1"/>
          <p:nvPr/>
        </p:nvSpPr>
        <p:spPr>
          <a:xfrm>
            <a:off x="5601941" y="6334032"/>
            <a:ext cx="1438940" cy="493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solidFill>
                <a:latin typeface="Century Gothic"/>
                <a:ea typeface="Century Gothic"/>
                <a:cs typeface="Century Gothic"/>
                <a:sym typeface="Century Gothic"/>
              </a:rPr>
              <a:t>Dimmock, PA</a:t>
            </a:r>
            <a:endParaRPr dirty="0">
              <a:solidFill>
                <a:schemeClr val="tx1"/>
              </a:solidFill>
            </a:endParaRPr>
          </a:p>
        </p:txBody>
      </p:sp>
      <p:sp>
        <p:nvSpPr>
          <p:cNvPr id="7" name="TextBox 6">
            <a:extLst>
              <a:ext uri="{FF2B5EF4-FFF2-40B4-BE49-F238E27FC236}">
                <a16:creationId xmlns:a16="http://schemas.microsoft.com/office/drawing/2014/main" id="{32693921-EC87-47A4-9251-E19D65267ACD}"/>
              </a:ext>
            </a:extLst>
          </p:cNvPr>
          <p:cNvSpPr txBox="1"/>
          <p:nvPr/>
        </p:nvSpPr>
        <p:spPr>
          <a:xfrm rot="1648343">
            <a:off x="3200400" y="3078480"/>
            <a:ext cx="1082040" cy="338554"/>
          </a:xfrm>
          <a:prstGeom prst="rect">
            <a:avLst/>
          </a:prstGeom>
          <a:noFill/>
        </p:spPr>
        <p:txBody>
          <a:bodyPr wrap="square" rtlCol="0">
            <a:spAutoFit/>
          </a:bodyPr>
          <a:lstStyle/>
          <a:p>
            <a:r>
              <a:rPr lang="en-US" sz="1600" b="1" dirty="0">
                <a:solidFill>
                  <a:srgbClr val="FFFF00"/>
                </a:solidFill>
                <a:latin typeface="Century Gothic" panose="020B0502020202020204" pitchFamily="34" charset="0"/>
              </a:rPr>
              <a:t>Drill rig</a:t>
            </a:r>
          </a:p>
        </p:txBody>
      </p:sp>
    </p:spTree>
    <p:extLst>
      <p:ext uri="{BB962C8B-B14F-4D97-AF65-F5344CB8AC3E}">
        <p14:creationId xmlns:p14="http://schemas.microsoft.com/office/powerpoint/2010/main" val="214210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611375" y="254470"/>
            <a:ext cx="10861154" cy="129788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Century Gothic"/>
              <a:buNone/>
            </a:pPr>
            <a:r>
              <a:rPr lang="en-US" sz="2800" b="1" i="0" u="none" strike="noStrike" cap="all" dirty="0">
                <a:solidFill>
                  <a:schemeClr val="tx1"/>
                </a:solidFill>
                <a:latin typeface="Century Gothic"/>
                <a:ea typeface="Century Gothic"/>
                <a:cs typeface="Century Gothic"/>
                <a:sym typeface="Century Gothic"/>
              </a:rPr>
              <a:t>Children are still developing until their early twenties</a:t>
            </a:r>
            <a:endParaRPr sz="3600" b="0" i="0" u="none" strike="noStrike" cap="all" dirty="0">
              <a:solidFill>
                <a:schemeClr val="tx1"/>
              </a:solidFill>
              <a:latin typeface="Century Gothic"/>
              <a:ea typeface="Century Gothic"/>
              <a:cs typeface="Century Gothic"/>
              <a:sym typeface="Century Gothic"/>
            </a:endParaRPr>
          </a:p>
        </p:txBody>
      </p:sp>
      <p:sp>
        <p:nvSpPr>
          <p:cNvPr id="548" name="Shape 548"/>
          <p:cNvSpPr txBox="1"/>
          <p:nvPr/>
        </p:nvSpPr>
        <p:spPr>
          <a:xfrm>
            <a:off x="4550350" y="6378704"/>
            <a:ext cx="2883569" cy="2248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chemeClr val="tx1"/>
                </a:solidFill>
                <a:effectLst/>
                <a:uLnTx/>
                <a:uFillTx/>
                <a:latin typeface="Century Gothic"/>
                <a:ea typeface="Century Gothic"/>
                <a:cs typeface="Century Gothic"/>
                <a:sym typeface="Century Gothic"/>
              </a:rPr>
              <a:t>Bjornson family, </a:t>
            </a:r>
            <a:r>
              <a:rPr lang="en-US" sz="1000" dirty="0">
                <a:solidFill>
                  <a:schemeClr val="tx1"/>
                </a:solidFill>
                <a:latin typeface="Century Gothic"/>
                <a:ea typeface="Century Gothic"/>
                <a:cs typeface="Century Gothic"/>
                <a:sym typeface="Century Gothic"/>
              </a:rPr>
              <a:t>Washington County</a:t>
            </a:r>
            <a:endParaRPr kumimoji="0" sz="1000" b="0" i="0" u="none" strike="noStrike" kern="0" cap="none" spc="0" normalizeH="0" baseline="0" noProof="0" dirty="0">
              <a:ln>
                <a:noFill/>
              </a:ln>
              <a:solidFill>
                <a:schemeClr val="tx1"/>
              </a:solidFill>
              <a:effectLst/>
              <a:uLnTx/>
              <a:uFillTx/>
              <a:sym typeface="Arial"/>
            </a:endParaRPr>
          </a:p>
        </p:txBody>
      </p:sp>
      <p:pic>
        <p:nvPicPr>
          <p:cNvPr id="549" name="Shape 549"/>
          <p:cNvPicPr preferRelativeResize="0"/>
          <p:nvPr/>
        </p:nvPicPr>
        <p:blipFill rotWithShape="1">
          <a:blip r:embed="rId3">
            <a:alphaModFix/>
          </a:blip>
          <a:srcRect/>
          <a:stretch/>
        </p:blipFill>
        <p:spPr>
          <a:xfrm rot="5400000">
            <a:off x="3334298" y="2067265"/>
            <a:ext cx="4880124" cy="3829481"/>
          </a:xfrm>
          <a:prstGeom prst="rect">
            <a:avLst/>
          </a:prstGeom>
          <a:noFill/>
          <a:ln>
            <a:noFill/>
          </a:ln>
        </p:spPr>
      </p:pic>
      <p:cxnSp>
        <p:nvCxnSpPr>
          <p:cNvPr id="8" name="Straight Arrow Connector 7">
            <a:extLst>
              <a:ext uri="{FF2B5EF4-FFF2-40B4-BE49-F238E27FC236}">
                <a16:creationId xmlns:a16="http://schemas.microsoft.com/office/drawing/2014/main" id="{9DB38B29-954B-487D-AC51-E2813F196C0E}"/>
              </a:ext>
            </a:extLst>
          </p:cNvPr>
          <p:cNvCxnSpPr>
            <a:cxnSpLocks/>
          </p:cNvCxnSpPr>
          <p:nvPr/>
        </p:nvCxnSpPr>
        <p:spPr>
          <a:xfrm>
            <a:off x="4093150" y="1813560"/>
            <a:ext cx="914400" cy="2112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9C3E9C13-D9CD-4D08-9729-D1639E05B8A3}"/>
              </a:ext>
            </a:extLst>
          </p:cNvPr>
          <p:cNvSpPr txBox="1"/>
          <p:nvPr/>
        </p:nvSpPr>
        <p:spPr>
          <a:xfrm rot="594598">
            <a:off x="4084320" y="1569720"/>
            <a:ext cx="1082040" cy="338554"/>
          </a:xfrm>
          <a:prstGeom prst="rect">
            <a:avLst/>
          </a:prstGeom>
          <a:noFill/>
        </p:spPr>
        <p:txBody>
          <a:bodyPr wrap="square" rtlCol="0">
            <a:spAutoFit/>
          </a:bodyPr>
          <a:lstStyle/>
          <a:p>
            <a:r>
              <a:rPr lang="en-US" sz="1600" b="1" dirty="0">
                <a:solidFill>
                  <a:srgbClr val="FF0000"/>
                </a:solidFill>
                <a:latin typeface="Century Gothic" panose="020B0502020202020204" pitchFamily="34" charset="0"/>
              </a:rPr>
              <a:t>Drill rig</a:t>
            </a:r>
          </a:p>
        </p:txBody>
      </p:sp>
    </p:spTree>
    <p:extLst>
      <p:ext uri="{BB962C8B-B14F-4D97-AF65-F5344CB8AC3E}">
        <p14:creationId xmlns:p14="http://schemas.microsoft.com/office/powerpoint/2010/main" val="1061843291"/>
      </p:ext>
    </p:extLst>
  </p:cSld>
  <p:clrMapOvr>
    <a:masterClrMapping/>
  </p:clrMapOvr>
</p:sld>
</file>

<file path=ppt/theme/theme1.xml><?xml version="1.0" encoding="utf-8"?>
<a:theme xmlns:a="http://schemas.openxmlformats.org/drawingml/2006/main"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1_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7500</TotalTime>
  <Words>1379</Words>
  <Application>Microsoft Office PowerPoint</Application>
  <PresentationFormat>Widescreen</PresentationFormat>
  <Paragraphs>88</Paragraphs>
  <Slides>19</Slides>
  <Notes>19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Wingdings 3</vt:lpstr>
      <vt:lpstr>Calibri</vt:lpstr>
      <vt:lpstr>Arial</vt:lpstr>
      <vt:lpstr>Century Gothic</vt:lpstr>
      <vt:lpstr>Noto Sans Symbols</vt:lpstr>
      <vt:lpstr>Slice</vt:lpstr>
      <vt:lpstr>3_Slice</vt:lpstr>
      <vt:lpstr>4_Slice</vt:lpstr>
      <vt:lpstr>1_Slice</vt:lpstr>
      <vt:lpstr>PowerPoint Presentation</vt:lpstr>
      <vt:lpstr>PowerPoint Presentation</vt:lpstr>
      <vt:lpstr>PowerPoint Presentation</vt:lpstr>
      <vt:lpstr>AIR POLLUTION OCCURS AT EVERY PHASE OF OIL &amp; GAS OPERATIONS </vt:lpstr>
      <vt:lpstr>Hazardous air pollutants</vt:lpstr>
      <vt:lpstr>PUBLIC HEALTH RISKS </vt:lpstr>
      <vt:lpstr>DEVELOPING BABIES &amp; CHILDREN ARE VULNERABLE  TO ENVIRONMENTAL POLLUTION EXPOSURES</vt:lpstr>
      <vt:lpstr>PowerPoint Presentation</vt:lpstr>
      <vt:lpstr>Children are still developing until their early twenties</vt:lpstr>
      <vt:lpstr>HOW OIL AND GAS OPERATIONS IMPACT YOUR BABY’S HEALTH</vt:lpstr>
      <vt:lpstr>Adverse birth outcomes of babies in oil and gas regions</vt:lpstr>
      <vt:lpstr>PowerPoint Presentation</vt:lpstr>
      <vt:lpstr>HEALTH SYMPTOMS ASSOCIATED WITH OIL AND GAS OPERATIONS</vt:lpstr>
      <vt:lpstr> ARE CURRENT SETBACKS FROM OIL AND GAS OPERATIONS PROTECTIVE OF PUBLIC HEALTH &amp; SAFETY?    </vt:lpstr>
      <vt:lpstr>PowerPoint Presentation</vt:lpstr>
      <vt:lpstr>PowerPoint Presentation</vt:lpstr>
      <vt:lpstr>PowerPoint Presentation</vt:lpstr>
      <vt:lpstr>Solution: 100% clean energy by 2050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&amp; GAS BOOTCAMP</dc:title>
  <dc:creator>Patrice</dc:creator>
  <cp:lastModifiedBy>Tammy</cp:lastModifiedBy>
  <cp:revision>232</cp:revision>
  <cp:lastPrinted>2018-10-12T12:13:31Z</cp:lastPrinted>
  <dcterms:modified xsi:type="dcterms:W3CDTF">2019-07-13T04:45:21Z</dcterms:modified>
</cp:coreProperties>
</file>