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sldIdLst>
    <p:sldId id="256" r:id="rId2"/>
    <p:sldId id="278" r:id="rId3"/>
    <p:sldId id="279" r:id="rId4"/>
    <p:sldId id="280" r:id="rId5"/>
    <p:sldId id="281" r:id="rId6"/>
    <p:sldId id="282" r:id="rId7"/>
    <p:sldId id="283" r:id="rId8"/>
    <p:sldId id="284" r:id="rId9"/>
    <p:sldId id="258"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x="12192000" cy="6858000"/>
  <p:notesSz cx="9236075" cy="6950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94660"/>
  </p:normalViewPr>
  <p:slideViewPr>
    <p:cSldViewPr snapToGrid="0">
      <p:cViewPr varScale="1">
        <p:scale>
          <a:sx n="63" d="100"/>
          <a:sy n="63" d="100"/>
        </p:scale>
        <p:origin x="61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02299" cy="2743953"/>
          </a:xfrm>
          <a:prstGeom prst="rect">
            <a:avLst/>
          </a:prstGeom>
        </p:spPr>
        <p:txBody>
          <a:bodyPr vert="horz" lIns="184544" tIns="92272" rIns="184544" bIns="92272" rtlCol="0"/>
          <a:lstStyle>
            <a:lvl1pPr algn="l">
              <a:defRPr sz="2400"/>
            </a:lvl1pPr>
          </a:lstStyle>
          <a:p>
            <a:endParaRPr lang="en-US"/>
          </a:p>
        </p:txBody>
      </p:sp>
      <p:sp>
        <p:nvSpPr>
          <p:cNvPr id="3" name="Date Placeholder 2"/>
          <p:cNvSpPr>
            <a:spLocks noGrp="1"/>
          </p:cNvSpPr>
          <p:nvPr>
            <p:ph type="dt" idx="1"/>
          </p:nvPr>
        </p:nvSpPr>
        <p:spPr>
          <a:xfrm>
            <a:off x="5231640" y="1"/>
            <a:ext cx="4002299" cy="2743953"/>
          </a:xfrm>
          <a:prstGeom prst="rect">
            <a:avLst/>
          </a:prstGeom>
        </p:spPr>
        <p:txBody>
          <a:bodyPr vert="horz" lIns="184544" tIns="92272" rIns="184544" bIns="92272" rtlCol="0"/>
          <a:lstStyle>
            <a:lvl1pPr algn="r">
              <a:defRPr sz="2400"/>
            </a:lvl1pPr>
          </a:lstStyle>
          <a:p>
            <a:fld id="{0A14DFC0-F095-4ACD-97BC-56235C5235CF}" type="datetimeFigureOut">
              <a:rPr lang="en-US"/>
              <a:t>7/13/2019</a:t>
            </a:fld>
            <a:endParaRPr lang="en-US"/>
          </a:p>
        </p:txBody>
      </p:sp>
      <p:sp>
        <p:nvSpPr>
          <p:cNvPr id="4" name="Slide Image Placeholder 3"/>
          <p:cNvSpPr>
            <a:spLocks noGrp="1" noRot="1" noChangeAspect="1"/>
          </p:cNvSpPr>
          <p:nvPr>
            <p:ph type="sldImg" idx="2"/>
          </p:nvPr>
        </p:nvSpPr>
        <p:spPr>
          <a:xfrm>
            <a:off x="-11788775" y="6835775"/>
            <a:ext cx="32813625" cy="18457863"/>
          </a:xfrm>
          <a:prstGeom prst="rect">
            <a:avLst/>
          </a:prstGeom>
          <a:noFill/>
          <a:ln w="12700">
            <a:solidFill>
              <a:prstClr val="black"/>
            </a:solidFill>
          </a:ln>
        </p:spPr>
        <p:txBody>
          <a:bodyPr vert="horz" lIns="184544" tIns="92272" rIns="184544" bIns="92272" rtlCol="0" anchor="ctr"/>
          <a:lstStyle/>
          <a:p>
            <a:endParaRPr lang="en-US"/>
          </a:p>
        </p:txBody>
      </p:sp>
      <p:sp>
        <p:nvSpPr>
          <p:cNvPr id="5" name="Notes Placeholder 4"/>
          <p:cNvSpPr>
            <a:spLocks noGrp="1"/>
          </p:cNvSpPr>
          <p:nvPr>
            <p:ph type="body" sz="quarter" idx="3"/>
          </p:nvPr>
        </p:nvSpPr>
        <p:spPr>
          <a:xfrm>
            <a:off x="923608" y="26319137"/>
            <a:ext cx="7388860" cy="21533839"/>
          </a:xfrm>
          <a:prstGeom prst="rect">
            <a:avLst/>
          </a:prstGeom>
        </p:spPr>
        <p:txBody>
          <a:bodyPr vert="horz" lIns="184544" tIns="92272" rIns="184544" bIns="9227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51945172"/>
            <a:ext cx="4002299" cy="2743947"/>
          </a:xfrm>
          <a:prstGeom prst="rect">
            <a:avLst/>
          </a:prstGeom>
        </p:spPr>
        <p:txBody>
          <a:bodyPr vert="horz" lIns="184544" tIns="92272" rIns="184544" bIns="92272" rtlCol="0" anchor="b"/>
          <a:lstStyle>
            <a:lvl1pPr algn="l">
              <a:defRPr sz="2400"/>
            </a:lvl1pPr>
          </a:lstStyle>
          <a:p>
            <a:endParaRPr lang="en-US"/>
          </a:p>
        </p:txBody>
      </p:sp>
      <p:sp>
        <p:nvSpPr>
          <p:cNvPr id="7" name="Slide Number Placeholder 6"/>
          <p:cNvSpPr>
            <a:spLocks noGrp="1"/>
          </p:cNvSpPr>
          <p:nvPr>
            <p:ph type="sldNum" sz="quarter" idx="5"/>
          </p:nvPr>
        </p:nvSpPr>
        <p:spPr>
          <a:xfrm>
            <a:off x="5231640" y="51945172"/>
            <a:ext cx="4002299" cy="2743947"/>
          </a:xfrm>
          <a:prstGeom prst="rect">
            <a:avLst/>
          </a:prstGeom>
        </p:spPr>
        <p:txBody>
          <a:bodyPr vert="horz" lIns="184544" tIns="92272" rIns="184544" bIns="92272" rtlCol="0" anchor="b"/>
          <a:lstStyle>
            <a:lvl1pPr algn="r">
              <a:defRPr sz="2400"/>
            </a:lvl1pPr>
          </a:lstStyle>
          <a:p>
            <a:fld id="{66E5C0D6-648E-40E6-88AB-A073DA4A1D7F}" type="slidenum">
              <a:rPr lang="en-US"/>
              <a:t>‹#›</a:t>
            </a:fld>
            <a:endParaRPr lang="en-US"/>
          </a:p>
        </p:txBody>
      </p:sp>
    </p:spTree>
    <p:extLst>
      <p:ext uri="{BB962C8B-B14F-4D97-AF65-F5344CB8AC3E}">
        <p14:creationId xmlns:p14="http://schemas.microsoft.com/office/powerpoint/2010/main" val="1369854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E5C0D6-648E-40E6-88AB-A073DA4A1D7F}" type="slidenum">
              <a:rPr lang="en-US" smtClean="0"/>
              <a:t>1</a:t>
            </a:fld>
            <a:endParaRPr lang="en-US"/>
          </a:p>
        </p:txBody>
      </p:sp>
    </p:spTree>
    <p:extLst>
      <p:ext uri="{BB962C8B-B14F-4D97-AF65-F5344CB8AC3E}">
        <p14:creationId xmlns:p14="http://schemas.microsoft.com/office/powerpoint/2010/main" val="3268745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45442"/>
            <a:r>
              <a:rPr lang="en-US" baseline="0"/>
              <a:t>NDAs </a:t>
            </a:r>
            <a:r>
              <a:rPr lang="en-US"/>
              <a:t>are commonly included in contracts when legal disputes are settled, particularly when one of the parties has an economic interest to keep the terms of the agreement, or the facts leading up to the agreement, confidential.</a:t>
            </a:r>
          </a:p>
          <a:p>
            <a:pPr defTabSz="1845442"/>
            <a:endParaRPr lang="en-US"/>
          </a:p>
          <a:p>
            <a:pPr defTabSz="1845442"/>
            <a:r>
              <a:rPr lang="en-US"/>
              <a:t>NDAs are more likely to prohibit disclosure of the terms of a settlement than they are to prohibit the facts or allegations underlying the dispute between the parties.</a:t>
            </a:r>
          </a:p>
        </p:txBody>
      </p:sp>
      <p:sp>
        <p:nvSpPr>
          <p:cNvPr id="4" name="Slide Number Placeholder 3"/>
          <p:cNvSpPr>
            <a:spLocks noGrp="1"/>
          </p:cNvSpPr>
          <p:nvPr>
            <p:ph type="sldNum" sz="quarter" idx="5"/>
          </p:nvPr>
        </p:nvSpPr>
        <p:spPr/>
        <p:txBody>
          <a:bodyPr/>
          <a:lstStyle/>
          <a:p>
            <a:fld id="{66E5C0D6-648E-40E6-88AB-A073DA4A1D7F}" type="slidenum">
              <a:rPr lang="en-US"/>
              <a:t>10</a:t>
            </a:fld>
            <a:endParaRPr lang="en-US"/>
          </a:p>
        </p:txBody>
      </p:sp>
    </p:spTree>
    <p:extLst>
      <p:ext uri="{BB962C8B-B14F-4D97-AF65-F5344CB8AC3E}">
        <p14:creationId xmlns:p14="http://schemas.microsoft.com/office/powerpoint/2010/main" val="4096634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hard to imagine any court preventing confidential communications between a patient and her physician and interfering with the patient’s ability to share critical information about potential toxic exposure if such information is shared for purposes of obtaining medical diagnosis and treatment. That said, we will explore the issues further. </a:t>
            </a:r>
          </a:p>
        </p:txBody>
      </p:sp>
      <p:sp>
        <p:nvSpPr>
          <p:cNvPr id="4" name="Slide Number Placeholder 3"/>
          <p:cNvSpPr>
            <a:spLocks noGrp="1"/>
          </p:cNvSpPr>
          <p:nvPr>
            <p:ph type="sldNum" sz="quarter" idx="5"/>
          </p:nvPr>
        </p:nvSpPr>
        <p:spPr/>
        <p:txBody>
          <a:bodyPr/>
          <a:lstStyle/>
          <a:p>
            <a:fld id="{66E5C0D6-648E-40E6-88AB-A073DA4A1D7F}" type="slidenum">
              <a:rPr lang="en-US"/>
              <a:t>11</a:t>
            </a:fld>
            <a:endParaRPr lang="en-US"/>
          </a:p>
        </p:txBody>
      </p:sp>
    </p:spTree>
    <p:extLst>
      <p:ext uri="{BB962C8B-B14F-4D97-AF65-F5344CB8AC3E}">
        <p14:creationId xmlns:p14="http://schemas.microsoft.com/office/powerpoint/2010/main" val="3813199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45442"/>
            <a:r>
              <a:rPr lang="en-US"/>
              <a:t>First, we must recognize that it is hard, if not impossible, to generalize about any potential legal dispute. In cases involving contracts – including NDAs – the starting point for any analysis is the language of the actual contract.</a:t>
            </a:r>
          </a:p>
          <a:p>
            <a:endParaRPr lang="en-US" baseline="0"/>
          </a:p>
          <a:p>
            <a:r>
              <a:rPr lang="en-US"/>
              <a:t>Every </a:t>
            </a:r>
            <a:r>
              <a:rPr lang="en-US" dirty="0"/>
              <a:t>contract can contain unique language. Without reviewing the specific contract language at issue – and the specific NDA terms -- one cannot analyze to what extent it can be reasonably interpreted to either prevent or allow any specific disclosure or action.</a:t>
            </a:r>
          </a:p>
        </p:txBody>
      </p:sp>
      <p:sp>
        <p:nvSpPr>
          <p:cNvPr id="4" name="Slide Number Placeholder 3"/>
          <p:cNvSpPr>
            <a:spLocks noGrp="1"/>
          </p:cNvSpPr>
          <p:nvPr>
            <p:ph type="sldNum" sz="quarter" idx="5"/>
          </p:nvPr>
        </p:nvSpPr>
        <p:spPr/>
        <p:txBody>
          <a:bodyPr/>
          <a:lstStyle/>
          <a:p>
            <a:fld id="{66E5C0D6-648E-40E6-88AB-A073DA4A1D7F}" type="slidenum">
              <a:rPr lang="en-US"/>
              <a:t>12</a:t>
            </a:fld>
            <a:endParaRPr lang="en-US"/>
          </a:p>
        </p:txBody>
      </p:sp>
    </p:spTree>
    <p:extLst>
      <p:ext uri="{BB962C8B-B14F-4D97-AF65-F5344CB8AC3E}">
        <p14:creationId xmlns:p14="http://schemas.microsoft.com/office/powerpoint/2010/main" val="2959543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a:t>
            </a:r>
            <a:r>
              <a:rPr lang="en-US" dirty="0"/>
              <a:t>the general rule is that courts will enforce contracts according to their terms, including NDAs, there are exceptions, including when a contract violates public policy.</a:t>
            </a:r>
          </a:p>
        </p:txBody>
      </p:sp>
      <p:sp>
        <p:nvSpPr>
          <p:cNvPr id="4" name="Slide Number Placeholder 3"/>
          <p:cNvSpPr>
            <a:spLocks noGrp="1"/>
          </p:cNvSpPr>
          <p:nvPr>
            <p:ph type="sldNum" sz="quarter" idx="5"/>
          </p:nvPr>
        </p:nvSpPr>
        <p:spPr/>
        <p:txBody>
          <a:bodyPr/>
          <a:lstStyle/>
          <a:p>
            <a:fld id="{66E5C0D6-648E-40E6-88AB-A073DA4A1D7F}" type="slidenum">
              <a:rPr lang="en-US"/>
              <a:t>13</a:t>
            </a:fld>
            <a:endParaRPr lang="en-US"/>
          </a:p>
        </p:txBody>
      </p:sp>
    </p:spTree>
    <p:extLst>
      <p:ext uri="{BB962C8B-B14F-4D97-AF65-F5344CB8AC3E}">
        <p14:creationId xmlns:p14="http://schemas.microsoft.com/office/powerpoint/2010/main" val="4090714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dirty="0"/>
              <a:t>courts apply a balancing test for determining whether a contract provision is against public policy. A contract term should not be enforced if it is contrary to relevant legislation, or if the interests in enforcement are clearly outweighed by the public welfare.</a:t>
            </a:r>
          </a:p>
        </p:txBody>
      </p:sp>
      <p:sp>
        <p:nvSpPr>
          <p:cNvPr id="4" name="Slide Number Placeholder 3"/>
          <p:cNvSpPr>
            <a:spLocks noGrp="1"/>
          </p:cNvSpPr>
          <p:nvPr>
            <p:ph type="sldNum" sz="quarter" idx="5"/>
          </p:nvPr>
        </p:nvSpPr>
        <p:spPr/>
        <p:txBody>
          <a:bodyPr/>
          <a:lstStyle/>
          <a:p>
            <a:fld id="{66E5C0D6-648E-40E6-88AB-A073DA4A1D7F}" type="slidenum">
              <a:rPr lang="en-US"/>
              <a:t>14</a:t>
            </a:fld>
            <a:endParaRPr lang="en-US"/>
          </a:p>
        </p:txBody>
      </p:sp>
    </p:spTree>
    <p:extLst>
      <p:ext uri="{BB962C8B-B14F-4D97-AF65-F5344CB8AC3E}">
        <p14:creationId xmlns:p14="http://schemas.microsoft.com/office/powerpoint/2010/main" val="3255293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t>
            </a:r>
            <a:r>
              <a:rPr lang="en-US" dirty="0"/>
              <a:t>assessing the enforceability of an NDA that seeks to limit patient disclosures to health care providers, the courts will consider the ethical rules surrounding the physician-patient relationship.</a:t>
            </a:r>
          </a:p>
          <a:p>
            <a:endParaRPr lang="en-US" dirty="0">
              <a:cs typeface="Calibri"/>
            </a:endParaRPr>
          </a:p>
        </p:txBody>
      </p:sp>
      <p:sp>
        <p:nvSpPr>
          <p:cNvPr id="4" name="Slide Number Placeholder 3"/>
          <p:cNvSpPr>
            <a:spLocks noGrp="1"/>
          </p:cNvSpPr>
          <p:nvPr>
            <p:ph type="sldNum" sz="quarter" idx="5"/>
          </p:nvPr>
        </p:nvSpPr>
        <p:spPr/>
        <p:txBody>
          <a:bodyPr/>
          <a:lstStyle/>
          <a:p>
            <a:fld id="{66E5C0D6-648E-40E6-88AB-A073DA4A1D7F}" type="slidenum">
              <a:rPr lang="en-US"/>
              <a:t>15</a:t>
            </a:fld>
            <a:endParaRPr lang="en-US"/>
          </a:p>
        </p:txBody>
      </p:sp>
    </p:spTree>
    <p:extLst>
      <p:ext uri="{BB962C8B-B14F-4D97-AF65-F5344CB8AC3E}">
        <p14:creationId xmlns:p14="http://schemas.microsoft.com/office/powerpoint/2010/main" val="3848410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Physicians </a:t>
            </a:r>
            <a:r>
              <a:rPr lang="en-US" dirty="0"/>
              <a:t>have an ethical duty to address the cause of a medical problem and prevent potential threats to the health and safety of patients.</a:t>
            </a:r>
          </a:p>
          <a:p>
            <a:endParaRPr lang="en-US"/>
          </a:p>
          <a:p>
            <a:r>
              <a:rPr lang="en-US"/>
              <a:t>Physicians </a:t>
            </a:r>
            <a:r>
              <a:rPr lang="en-US" dirty="0"/>
              <a:t>also have an ethical obligation to gather relevant information and make relevant information available to patients, colleagues, and the public.</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6E5C0D6-648E-40E6-88AB-A073DA4A1D7F}" type="slidenum">
              <a:rPr lang="en-US"/>
              <a:t>16</a:t>
            </a:fld>
            <a:endParaRPr lang="en-US"/>
          </a:p>
        </p:txBody>
      </p:sp>
    </p:spTree>
    <p:extLst>
      <p:ext uri="{BB962C8B-B14F-4D97-AF65-F5344CB8AC3E}">
        <p14:creationId xmlns:p14="http://schemas.microsoft.com/office/powerpoint/2010/main" val="3298738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a:t>
            </a:r>
            <a:r>
              <a:rPr lang="en-US" dirty="0"/>
              <a:t>doctor should explain the cause of an illness to the patient and advise the patient to the best of his ability regarding how to avoid the health risks</a:t>
            </a:r>
            <a:r>
              <a:rPr lang="en-US"/>
              <a:t>. </a:t>
            </a:r>
          </a:p>
          <a:p>
            <a:r>
              <a:rPr lang="en-US"/>
              <a:t>In </a:t>
            </a:r>
            <a:r>
              <a:rPr lang="en-US" dirty="0"/>
              <a:t>order to be able to do this, physicians need to know what environmental exposure the patient is facing.</a:t>
            </a:r>
          </a:p>
          <a:p>
            <a:endParaRPr lang="en-US" dirty="0">
              <a:cs typeface="Calibri"/>
            </a:endParaRPr>
          </a:p>
        </p:txBody>
      </p:sp>
      <p:sp>
        <p:nvSpPr>
          <p:cNvPr id="4" name="Slide Number Placeholder 3"/>
          <p:cNvSpPr>
            <a:spLocks noGrp="1"/>
          </p:cNvSpPr>
          <p:nvPr>
            <p:ph type="sldNum" sz="quarter" idx="5"/>
          </p:nvPr>
        </p:nvSpPr>
        <p:spPr/>
        <p:txBody>
          <a:bodyPr/>
          <a:lstStyle/>
          <a:p>
            <a:fld id="{66E5C0D6-648E-40E6-88AB-A073DA4A1D7F}" type="slidenum">
              <a:rPr lang="en-US"/>
              <a:t>17</a:t>
            </a:fld>
            <a:endParaRPr lang="en-US"/>
          </a:p>
        </p:txBody>
      </p:sp>
    </p:spTree>
    <p:extLst>
      <p:ext uri="{BB962C8B-B14F-4D97-AF65-F5344CB8AC3E}">
        <p14:creationId xmlns:p14="http://schemas.microsoft.com/office/powerpoint/2010/main" val="2715981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Physicians </a:t>
            </a:r>
            <a:r>
              <a:rPr lang="en-US" dirty="0"/>
              <a:t>have a similar duty to share information about the cause of illness with a patient’s family and to educate them about specific risks in order to mitigate subsequent health concerns</a:t>
            </a:r>
          </a:p>
        </p:txBody>
      </p:sp>
      <p:sp>
        <p:nvSpPr>
          <p:cNvPr id="4" name="Slide Number Placeholder 3"/>
          <p:cNvSpPr>
            <a:spLocks noGrp="1"/>
          </p:cNvSpPr>
          <p:nvPr>
            <p:ph type="sldNum" sz="quarter" idx="5"/>
          </p:nvPr>
        </p:nvSpPr>
        <p:spPr/>
        <p:txBody>
          <a:bodyPr/>
          <a:lstStyle/>
          <a:p>
            <a:fld id="{66E5C0D6-648E-40E6-88AB-A073DA4A1D7F}" type="slidenum">
              <a:rPr lang="en-US"/>
              <a:t>18</a:t>
            </a:fld>
            <a:endParaRPr lang="en-US"/>
          </a:p>
        </p:txBody>
      </p:sp>
    </p:spTree>
    <p:extLst>
      <p:ext uri="{BB962C8B-B14F-4D97-AF65-F5344CB8AC3E}">
        <p14:creationId xmlns:p14="http://schemas.microsoft.com/office/powerpoint/2010/main" val="1320249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Physicians have an ethical duty to advance the study of medical science by providing relevant information to colleagues and researchers, to share information with regulatory authorities, and in some situations, provide broader public warning.</a:t>
            </a:r>
          </a:p>
          <a:p>
            <a:endParaRPr lang="en-US" dirty="0">
              <a:cs typeface="Calibri"/>
            </a:endParaRPr>
          </a:p>
        </p:txBody>
      </p:sp>
      <p:sp>
        <p:nvSpPr>
          <p:cNvPr id="4" name="Slide Number Placeholder 3"/>
          <p:cNvSpPr>
            <a:spLocks noGrp="1"/>
          </p:cNvSpPr>
          <p:nvPr>
            <p:ph type="sldNum" sz="quarter" idx="5"/>
          </p:nvPr>
        </p:nvSpPr>
        <p:spPr/>
        <p:txBody>
          <a:bodyPr/>
          <a:lstStyle/>
          <a:p>
            <a:fld id="{66E5C0D6-648E-40E6-88AB-A073DA4A1D7F}" type="slidenum">
              <a:rPr lang="en-US"/>
              <a:t>19</a:t>
            </a:fld>
            <a:endParaRPr lang="en-US"/>
          </a:p>
        </p:txBody>
      </p:sp>
    </p:spTree>
    <p:extLst>
      <p:ext uri="{BB962C8B-B14F-4D97-AF65-F5344CB8AC3E}">
        <p14:creationId xmlns:p14="http://schemas.microsoft.com/office/powerpoint/2010/main" val="2093945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43a7dd5911_0_108:notes"/>
          <p:cNvSpPr>
            <a:spLocks noGrp="1" noRot="1" noChangeAspect="1"/>
          </p:cNvSpPr>
          <p:nvPr>
            <p:ph type="sldImg" idx="2"/>
          </p:nvPr>
        </p:nvSpPr>
        <p:spPr>
          <a:xfrm>
            <a:off x="-13733463" y="4140200"/>
            <a:ext cx="36830001" cy="207168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43a7dd5911_0_108:notes"/>
          <p:cNvSpPr txBox="1">
            <a:spLocks noGrp="1"/>
          </p:cNvSpPr>
          <p:nvPr>
            <p:ph type="body" idx="1"/>
          </p:nvPr>
        </p:nvSpPr>
        <p:spPr>
          <a:xfrm>
            <a:off x="936009" y="26238910"/>
            <a:ext cx="7488062" cy="24857913"/>
          </a:xfrm>
          <a:prstGeom prst="rect">
            <a:avLst/>
          </a:prstGeom>
        </p:spPr>
        <p:txBody>
          <a:bodyPr spcFirstLastPara="1" wrap="square" lIns="186635" tIns="186635" rIns="186635" bIns="186635" anchor="t" anchorCtr="0">
            <a:noAutofit/>
          </a:bodyPr>
          <a:lstStyle/>
          <a:p>
            <a:r>
              <a:rPr lang="en-US" dirty="0"/>
              <a:t>Act 13 was enacted in 2012, to create uniform state regulation of the fracking industry.</a:t>
            </a:r>
          </a:p>
          <a:p>
            <a:pPr marL="324074"/>
            <a:endParaRPr lang="en-US" dirty="0"/>
          </a:p>
          <a:p>
            <a:r>
              <a:rPr lang="en-US" dirty="0"/>
              <a:t>Yet it did so at the expense of Pennsylvania residents’ health and well being, overriding local municipal regulations and silencing physicians.</a:t>
            </a:r>
          </a:p>
          <a:p>
            <a:endParaRPr dirty="0"/>
          </a:p>
        </p:txBody>
      </p:sp>
    </p:spTree>
    <p:extLst>
      <p:ext uri="{BB962C8B-B14F-4D97-AF65-F5344CB8AC3E}">
        <p14:creationId xmlns:p14="http://schemas.microsoft.com/office/powerpoint/2010/main" val="2548047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dirty="0"/>
              <a:t>Pennsylvania Board of Medicine has the statutory authority to discipline physicians for failure to conform to the “standard of the profession.” Under state law, this include the ethical principles adopted by the professional community, including those adopted by the American Medical Association.</a:t>
            </a:r>
          </a:p>
          <a:p>
            <a:endParaRPr lang="en-US" dirty="0">
              <a:cs typeface="Calibri"/>
            </a:endParaRPr>
          </a:p>
        </p:txBody>
      </p:sp>
      <p:sp>
        <p:nvSpPr>
          <p:cNvPr id="4" name="Slide Number Placeholder 3"/>
          <p:cNvSpPr>
            <a:spLocks noGrp="1"/>
          </p:cNvSpPr>
          <p:nvPr>
            <p:ph type="sldNum" sz="quarter" idx="5"/>
          </p:nvPr>
        </p:nvSpPr>
        <p:spPr/>
        <p:txBody>
          <a:bodyPr/>
          <a:lstStyle/>
          <a:p>
            <a:fld id="{66E5C0D6-648E-40E6-88AB-A073DA4A1D7F}" type="slidenum">
              <a:rPr lang="en-US"/>
              <a:t>20</a:t>
            </a:fld>
            <a:endParaRPr lang="en-US"/>
          </a:p>
        </p:txBody>
      </p:sp>
    </p:spTree>
    <p:extLst>
      <p:ext uri="{BB962C8B-B14F-4D97-AF65-F5344CB8AC3E}">
        <p14:creationId xmlns:p14="http://schemas.microsoft.com/office/powerpoint/2010/main" val="3064549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Licensed </a:t>
            </a:r>
            <a:r>
              <a:rPr lang="en-US" dirty="0"/>
              <a:t>and certified healthcare practitioners must report certain diseases, infections, outbreaks, or conditions to the Department of Health or other local offices, sometimes within 24 hours of discovery</a:t>
            </a:r>
          </a:p>
        </p:txBody>
      </p:sp>
      <p:sp>
        <p:nvSpPr>
          <p:cNvPr id="4" name="Slide Number Placeholder 3"/>
          <p:cNvSpPr>
            <a:spLocks noGrp="1"/>
          </p:cNvSpPr>
          <p:nvPr>
            <p:ph type="sldNum" sz="quarter" idx="5"/>
          </p:nvPr>
        </p:nvSpPr>
        <p:spPr/>
        <p:txBody>
          <a:bodyPr/>
          <a:lstStyle/>
          <a:p>
            <a:fld id="{66E5C0D6-648E-40E6-88AB-A073DA4A1D7F}" type="slidenum">
              <a:rPr lang="en-US"/>
              <a:t>21</a:t>
            </a:fld>
            <a:endParaRPr lang="en-US"/>
          </a:p>
        </p:txBody>
      </p:sp>
    </p:spTree>
    <p:extLst>
      <p:ext uri="{BB962C8B-B14F-4D97-AF65-F5344CB8AC3E}">
        <p14:creationId xmlns:p14="http://schemas.microsoft.com/office/powerpoint/2010/main" val="2768153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Pennsylvania </a:t>
            </a:r>
            <a:r>
              <a:rPr lang="en-US" dirty="0"/>
              <a:t>law requires health practitioners to report any unusual conditions or diseases capable of being spread to others through direct or indirect contact with a toxic source, including through environmental exposure.</a:t>
            </a:r>
          </a:p>
          <a:p>
            <a:endParaRPr lang="en-US" dirty="0">
              <a:cs typeface="Calibri"/>
            </a:endParaRPr>
          </a:p>
        </p:txBody>
      </p:sp>
      <p:sp>
        <p:nvSpPr>
          <p:cNvPr id="4" name="Slide Number Placeholder 3"/>
          <p:cNvSpPr>
            <a:spLocks noGrp="1"/>
          </p:cNvSpPr>
          <p:nvPr>
            <p:ph type="sldNum" sz="quarter" idx="5"/>
          </p:nvPr>
        </p:nvSpPr>
        <p:spPr/>
        <p:txBody>
          <a:bodyPr/>
          <a:lstStyle/>
          <a:p>
            <a:fld id="{66E5C0D6-648E-40E6-88AB-A073DA4A1D7F}" type="slidenum">
              <a:rPr lang="en-US"/>
              <a:t>22</a:t>
            </a:fld>
            <a:endParaRPr lang="en-US"/>
          </a:p>
        </p:txBody>
      </p:sp>
    </p:spTree>
    <p:extLst>
      <p:ext uri="{BB962C8B-B14F-4D97-AF65-F5344CB8AC3E}">
        <p14:creationId xmlns:p14="http://schemas.microsoft.com/office/powerpoint/2010/main" val="2832815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In order to carry out all of these ethical duties</a:t>
            </a:r>
            <a:r>
              <a:rPr lang="en-US"/>
              <a:t>, healthcare</a:t>
            </a:r>
            <a:r>
              <a:rPr lang="en-US" baseline="0"/>
              <a:t> providers</a:t>
            </a:r>
            <a:r>
              <a:rPr lang="en-US"/>
              <a:t> </a:t>
            </a:r>
            <a:r>
              <a:rPr lang="en-US" dirty="0"/>
              <a:t>must be able to inquire about and be aware of their patients’ exposure to environmental toxins.</a:t>
            </a:r>
          </a:p>
          <a:p>
            <a:endParaRPr lang="en-US" dirty="0">
              <a:cs typeface="Calibri"/>
            </a:endParaRPr>
          </a:p>
        </p:txBody>
      </p:sp>
      <p:sp>
        <p:nvSpPr>
          <p:cNvPr id="4" name="Slide Number Placeholder 3"/>
          <p:cNvSpPr>
            <a:spLocks noGrp="1"/>
          </p:cNvSpPr>
          <p:nvPr>
            <p:ph type="sldNum" sz="quarter" idx="5"/>
          </p:nvPr>
        </p:nvSpPr>
        <p:spPr/>
        <p:txBody>
          <a:bodyPr/>
          <a:lstStyle/>
          <a:p>
            <a:fld id="{66E5C0D6-648E-40E6-88AB-A073DA4A1D7F}" type="slidenum">
              <a:rPr lang="en-US"/>
              <a:t>23</a:t>
            </a:fld>
            <a:endParaRPr lang="en-US"/>
          </a:p>
        </p:txBody>
      </p:sp>
    </p:spTree>
    <p:extLst>
      <p:ext uri="{BB962C8B-B14F-4D97-AF65-F5344CB8AC3E}">
        <p14:creationId xmlns:p14="http://schemas.microsoft.com/office/powerpoint/2010/main" val="2808296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Similar</a:t>
            </a:r>
            <a:r>
              <a:rPr lang="en-US" dirty="0"/>
              <a:t>, experts have recognized that physicians have an ethical duty to know the communities in which they practice. This obligation encompasses the need to understand environmental hazards prevalent in the local community.</a:t>
            </a:r>
          </a:p>
          <a:p>
            <a:endParaRPr lang="en-US" dirty="0">
              <a:cs typeface="Calibri"/>
            </a:endParaRPr>
          </a:p>
        </p:txBody>
      </p:sp>
      <p:sp>
        <p:nvSpPr>
          <p:cNvPr id="4" name="Slide Number Placeholder 3"/>
          <p:cNvSpPr>
            <a:spLocks noGrp="1"/>
          </p:cNvSpPr>
          <p:nvPr>
            <p:ph type="sldNum" sz="quarter" idx="5"/>
          </p:nvPr>
        </p:nvSpPr>
        <p:spPr/>
        <p:txBody>
          <a:bodyPr/>
          <a:lstStyle/>
          <a:p>
            <a:fld id="{66E5C0D6-648E-40E6-88AB-A073DA4A1D7F}" type="slidenum">
              <a:rPr lang="en-US"/>
              <a:t>24</a:t>
            </a:fld>
            <a:endParaRPr lang="en-US"/>
          </a:p>
        </p:txBody>
      </p:sp>
    </p:spTree>
    <p:extLst>
      <p:ext uri="{BB962C8B-B14F-4D97-AF65-F5344CB8AC3E}">
        <p14:creationId xmlns:p14="http://schemas.microsoft.com/office/powerpoint/2010/main" val="3564541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 While fracking companies might assert an interest in protecting their trade secrets, a trade secret’s only legally cognizable value is the advantage it gives over competitors. A patient who shares trade secret information with a health care provider, who, in turn, must keep her patient’s information confidential – would not harm the trade secret holder’s competitive advantage.</a:t>
            </a:r>
          </a:p>
          <a:p>
            <a:endParaRPr lang="en-US" dirty="0">
              <a:cs typeface="Calibri"/>
            </a:endParaRPr>
          </a:p>
        </p:txBody>
      </p:sp>
      <p:sp>
        <p:nvSpPr>
          <p:cNvPr id="4" name="Slide Number Placeholder 3"/>
          <p:cNvSpPr>
            <a:spLocks noGrp="1"/>
          </p:cNvSpPr>
          <p:nvPr>
            <p:ph type="sldNum" sz="quarter" idx="5"/>
          </p:nvPr>
        </p:nvSpPr>
        <p:spPr/>
        <p:txBody>
          <a:bodyPr/>
          <a:lstStyle/>
          <a:p>
            <a:fld id="{66E5C0D6-648E-40E6-88AB-A073DA4A1D7F}" type="slidenum">
              <a:rPr lang="en-US"/>
              <a:t>25</a:t>
            </a:fld>
            <a:endParaRPr lang="en-US"/>
          </a:p>
        </p:txBody>
      </p:sp>
    </p:spTree>
    <p:extLst>
      <p:ext uri="{BB962C8B-B14F-4D97-AF65-F5344CB8AC3E}">
        <p14:creationId xmlns:p14="http://schemas.microsoft.com/office/powerpoint/2010/main" val="1640441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Thus</a:t>
            </a:r>
            <a:r>
              <a:rPr lang="en-US" dirty="0"/>
              <a:t>, a fracking company has less interest in preventing the disclosure of chemical information than the patient has in being able to make the disclosure to </a:t>
            </a:r>
            <a:r>
              <a:rPr lang="en-US"/>
              <a:t>her healthcare provider.</a:t>
            </a:r>
          </a:p>
          <a:p>
            <a:endParaRPr lang="en-US"/>
          </a:p>
          <a:p>
            <a:r>
              <a:rPr lang="en-US"/>
              <a:t>Thus, as it</a:t>
            </a:r>
            <a:r>
              <a:rPr lang="en-US" baseline="0"/>
              <a:t> is unlikely that any court would prevent </a:t>
            </a:r>
            <a:r>
              <a:rPr lang="en-US"/>
              <a:t>confidential communications between a patient and her healthcare</a:t>
            </a:r>
            <a:r>
              <a:rPr lang="en-US" baseline="0"/>
              <a:t> provider.</a:t>
            </a:r>
            <a:endParaRPr lang="en-US"/>
          </a:p>
          <a:p>
            <a:endParaRPr lang="en-US"/>
          </a:p>
          <a:p>
            <a:r>
              <a:rPr lang="en-US"/>
              <a:t>It is unlikely that any court would interfer with the patient’s ability to share critical information about potential toxic exposure if such information is shared for purposes of obtaining medical diagnosis and treatment.</a:t>
            </a:r>
            <a:endParaRPr lang="en-US" dirty="0"/>
          </a:p>
        </p:txBody>
      </p:sp>
      <p:sp>
        <p:nvSpPr>
          <p:cNvPr id="4" name="Slide Number Placeholder 3"/>
          <p:cNvSpPr>
            <a:spLocks noGrp="1"/>
          </p:cNvSpPr>
          <p:nvPr>
            <p:ph type="sldNum" sz="quarter" idx="5"/>
          </p:nvPr>
        </p:nvSpPr>
        <p:spPr/>
        <p:txBody>
          <a:bodyPr/>
          <a:lstStyle/>
          <a:p>
            <a:fld id="{66E5C0D6-648E-40E6-88AB-A073DA4A1D7F}" type="slidenum">
              <a:rPr lang="en-US"/>
              <a:t>26</a:t>
            </a:fld>
            <a:endParaRPr lang="en-US"/>
          </a:p>
        </p:txBody>
      </p:sp>
    </p:spTree>
    <p:extLst>
      <p:ext uri="{BB962C8B-B14F-4D97-AF65-F5344CB8AC3E}">
        <p14:creationId xmlns:p14="http://schemas.microsoft.com/office/powerpoint/2010/main" val="2009393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43a7dd5911_0_164:notes"/>
          <p:cNvSpPr>
            <a:spLocks noGrp="1" noRot="1" noChangeAspect="1"/>
          </p:cNvSpPr>
          <p:nvPr>
            <p:ph type="sldImg" idx="2"/>
          </p:nvPr>
        </p:nvSpPr>
        <p:spPr>
          <a:xfrm>
            <a:off x="-13735050" y="4140200"/>
            <a:ext cx="36831588" cy="207168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43a7dd5911_0_164:notes"/>
          <p:cNvSpPr txBox="1">
            <a:spLocks noGrp="1"/>
          </p:cNvSpPr>
          <p:nvPr>
            <p:ph type="body" idx="1"/>
          </p:nvPr>
        </p:nvSpPr>
        <p:spPr>
          <a:xfrm>
            <a:off x="936009" y="26238910"/>
            <a:ext cx="7488062" cy="24857913"/>
          </a:xfrm>
          <a:prstGeom prst="rect">
            <a:avLst/>
          </a:prstGeom>
        </p:spPr>
        <p:txBody>
          <a:bodyPr spcFirstLastPara="1" wrap="square" lIns="186635" tIns="186635" rIns="186635" bIns="186635" anchor="t" anchorCtr="0">
            <a:noAutofit/>
          </a:bodyPr>
          <a:lstStyle/>
          <a:p>
            <a:r>
              <a:rPr lang="en-US" dirty="0"/>
              <a:t>For the health care profession, Act 13 instituted what became known as the medical gag rule. </a:t>
            </a:r>
          </a:p>
          <a:p>
            <a:pPr marL="324074"/>
            <a:endParaRPr lang="en-US" dirty="0"/>
          </a:p>
          <a:p>
            <a:r>
              <a:rPr lang="en-US"/>
              <a:t>To access information </a:t>
            </a:r>
            <a:r>
              <a:rPr lang="en-US" dirty="0"/>
              <a:t>about the chemicals in fracking fluids</a:t>
            </a:r>
            <a:r>
              <a:rPr lang="en-US"/>
              <a:t>, </a:t>
            </a:r>
          </a:p>
          <a:p>
            <a:r>
              <a:rPr lang="en-US"/>
              <a:t>Required healthcare providers to show</a:t>
            </a:r>
          </a:p>
          <a:p>
            <a:pPr marL="324074"/>
            <a:endParaRPr lang="en-US"/>
          </a:p>
          <a:p>
            <a:pPr lvl="1"/>
            <a:r>
              <a:rPr lang="en-US"/>
              <a:t>the information was needed to treat an individual; </a:t>
            </a:r>
          </a:p>
          <a:p>
            <a:pPr lvl="1"/>
            <a:r>
              <a:rPr lang="en-US"/>
              <a:t>patient may have been exposed to a fracking fluid; </a:t>
            </a:r>
          </a:p>
          <a:p>
            <a:pPr lvl="1"/>
            <a:r>
              <a:rPr lang="en-US"/>
              <a:t>information will assist in diagnosis or treatment </a:t>
            </a:r>
          </a:p>
          <a:p>
            <a:endParaRPr lang="en-US"/>
          </a:p>
          <a:p>
            <a:endParaRPr dirty="0"/>
          </a:p>
        </p:txBody>
      </p:sp>
    </p:spTree>
    <p:extLst>
      <p:ext uri="{BB962C8B-B14F-4D97-AF65-F5344CB8AC3E}">
        <p14:creationId xmlns:p14="http://schemas.microsoft.com/office/powerpoint/2010/main" val="54763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43c6547d92_1_0:notes"/>
          <p:cNvSpPr>
            <a:spLocks noGrp="1" noRot="1" noChangeAspect="1"/>
          </p:cNvSpPr>
          <p:nvPr>
            <p:ph type="sldImg" idx="2"/>
          </p:nvPr>
        </p:nvSpPr>
        <p:spPr>
          <a:xfrm>
            <a:off x="-13735050" y="4140200"/>
            <a:ext cx="36831588" cy="207168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43c6547d92_1_0:notes"/>
          <p:cNvSpPr txBox="1">
            <a:spLocks noGrp="1"/>
          </p:cNvSpPr>
          <p:nvPr>
            <p:ph type="body" idx="1"/>
          </p:nvPr>
        </p:nvSpPr>
        <p:spPr>
          <a:xfrm>
            <a:off x="936009" y="26238910"/>
            <a:ext cx="7488062" cy="24857913"/>
          </a:xfrm>
          <a:prstGeom prst="rect">
            <a:avLst/>
          </a:prstGeom>
        </p:spPr>
        <p:txBody>
          <a:bodyPr spcFirstLastPara="1" wrap="square" lIns="186635" tIns="186635" rIns="186635" bIns="186635" anchor="t" anchorCtr="0">
            <a:noAutofit/>
          </a:bodyPr>
          <a:lstStyle/>
          <a:p>
            <a:r>
              <a:rPr lang="en-US" dirty="0"/>
              <a:t>Additionally, it made the healthcare provider agree to a non-disclosure agreement. </a:t>
            </a:r>
          </a:p>
          <a:p>
            <a:endParaRPr lang="en-US" dirty="0"/>
          </a:p>
          <a:p>
            <a:r>
              <a:rPr lang="en-US" dirty="0"/>
              <a:t>Which mandated they “maintain the information as confidential” and only use it for the “health needs asserted” </a:t>
            </a:r>
          </a:p>
          <a:p>
            <a:pPr marL="324074"/>
            <a:endParaRPr lang="en-US" dirty="0"/>
          </a:p>
          <a:p>
            <a:r>
              <a:rPr lang="en-US" dirty="0"/>
              <a:t>The vague language of this agreement, effectively silenced the communication of any health issues concerning fracking</a:t>
            </a:r>
            <a:endParaRPr dirty="0"/>
          </a:p>
        </p:txBody>
      </p:sp>
    </p:spTree>
    <p:extLst>
      <p:ext uri="{BB962C8B-B14F-4D97-AF65-F5344CB8AC3E}">
        <p14:creationId xmlns:p14="http://schemas.microsoft.com/office/powerpoint/2010/main" val="627760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43c6547d92_1_10:notes"/>
          <p:cNvSpPr>
            <a:spLocks noGrp="1" noRot="1" noChangeAspect="1"/>
          </p:cNvSpPr>
          <p:nvPr>
            <p:ph type="sldImg" idx="2"/>
          </p:nvPr>
        </p:nvSpPr>
        <p:spPr>
          <a:xfrm>
            <a:off x="-13735050" y="4140200"/>
            <a:ext cx="36831588" cy="207168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43c6547d92_1_10:notes"/>
          <p:cNvSpPr txBox="1">
            <a:spLocks noGrp="1"/>
          </p:cNvSpPr>
          <p:nvPr>
            <p:ph type="body" idx="1"/>
          </p:nvPr>
        </p:nvSpPr>
        <p:spPr>
          <a:xfrm>
            <a:off x="936009" y="26238910"/>
            <a:ext cx="7488062" cy="24857913"/>
          </a:xfrm>
          <a:prstGeom prst="rect">
            <a:avLst/>
          </a:prstGeom>
        </p:spPr>
        <p:txBody>
          <a:bodyPr spcFirstLastPara="1" wrap="square" lIns="186635" tIns="186635" rIns="186635" bIns="186635" anchor="t" anchorCtr="0">
            <a:noAutofit/>
          </a:bodyPr>
          <a:lstStyle/>
          <a:p>
            <a:pPr marL="350000" indent="-350000"/>
            <a:r>
              <a:rPr lang="en-US"/>
              <a:t>Placed </a:t>
            </a:r>
            <a:r>
              <a:rPr lang="en-US" dirty="0"/>
              <a:t>medical </a:t>
            </a:r>
            <a:r>
              <a:rPr lang="en-US"/>
              <a:t>professionals in </a:t>
            </a:r>
            <a:r>
              <a:rPr lang="en-US" dirty="0"/>
              <a:t>a position where they had to choose between following the legally mandated provisions of Act 13 and </a:t>
            </a:r>
          </a:p>
          <a:p>
            <a:pPr marL="350000" indent="-350000"/>
            <a:r>
              <a:rPr lang="en-US" dirty="0"/>
              <a:t>adhering to other ethical and legal duties requiring them to report these findings and make them public. </a:t>
            </a:r>
            <a:endParaRPr dirty="0"/>
          </a:p>
        </p:txBody>
      </p:sp>
    </p:spTree>
    <p:extLst>
      <p:ext uri="{BB962C8B-B14F-4D97-AF65-F5344CB8AC3E}">
        <p14:creationId xmlns:p14="http://schemas.microsoft.com/office/powerpoint/2010/main" val="48921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43c6547d92_1_18:notes"/>
          <p:cNvSpPr>
            <a:spLocks noGrp="1" noRot="1" noChangeAspect="1"/>
          </p:cNvSpPr>
          <p:nvPr>
            <p:ph type="sldImg" idx="2"/>
          </p:nvPr>
        </p:nvSpPr>
        <p:spPr>
          <a:xfrm>
            <a:off x="-13735050" y="4140200"/>
            <a:ext cx="36831588" cy="207168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43c6547d92_1_18:notes"/>
          <p:cNvSpPr txBox="1">
            <a:spLocks noGrp="1"/>
          </p:cNvSpPr>
          <p:nvPr>
            <p:ph type="body" idx="1"/>
          </p:nvPr>
        </p:nvSpPr>
        <p:spPr>
          <a:xfrm>
            <a:off x="936009" y="26238910"/>
            <a:ext cx="7488062" cy="24857913"/>
          </a:xfrm>
          <a:prstGeom prst="rect">
            <a:avLst/>
          </a:prstGeom>
        </p:spPr>
        <p:txBody>
          <a:bodyPr spcFirstLastPara="1" wrap="square" lIns="186635" tIns="186635" rIns="186635" bIns="186635" anchor="t" anchorCtr="0">
            <a:noAutofit/>
          </a:bodyPr>
          <a:lstStyle/>
          <a:p>
            <a:pPr marL="324074"/>
            <a:endParaRPr lang="en-US" dirty="0"/>
          </a:p>
          <a:p>
            <a:r>
              <a:rPr lang="en-US" dirty="0"/>
              <a:t>The Delaware Riverkeeper Network, Maya van Rossum, the Delaware Riverkeeper, 7 municipalities, and </a:t>
            </a:r>
            <a:r>
              <a:rPr lang="en-US"/>
              <a:t>a physician, </a:t>
            </a:r>
            <a:r>
              <a:rPr lang="en-US" dirty="0"/>
              <a:t>Dr. Khan</a:t>
            </a:r>
            <a:r>
              <a:rPr lang="en-US"/>
              <a:t>, challenged the</a:t>
            </a:r>
            <a:r>
              <a:rPr lang="en-US" baseline="0"/>
              <a:t> constitutionality of specific provisions of Act 13, including the </a:t>
            </a:r>
            <a:r>
              <a:rPr lang="en-US"/>
              <a:t>medical gag rule.</a:t>
            </a:r>
            <a:endParaRPr lang="en-US" dirty="0"/>
          </a:p>
          <a:p>
            <a:endParaRPr dirty="0"/>
          </a:p>
        </p:txBody>
      </p:sp>
    </p:spTree>
    <p:extLst>
      <p:ext uri="{BB962C8B-B14F-4D97-AF65-F5344CB8AC3E}">
        <p14:creationId xmlns:p14="http://schemas.microsoft.com/office/powerpoint/2010/main" val="2564880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43a7dd5911_0_138:notes"/>
          <p:cNvSpPr>
            <a:spLocks noGrp="1" noRot="1" noChangeAspect="1"/>
          </p:cNvSpPr>
          <p:nvPr>
            <p:ph type="sldImg" idx="2"/>
          </p:nvPr>
        </p:nvSpPr>
        <p:spPr>
          <a:xfrm>
            <a:off x="-13735050" y="4140200"/>
            <a:ext cx="36831588" cy="207168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43a7dd5911_0_138:notes"/>
          <p:cNvSpPr txBox="1">
            <a:spLocks noGrp="1"/>
          </p:cNvSpPr>
          <p:nvPr>
            <p:ph type="body" idx="1"/>
          </p:nvPr>
        </p:nvSpPr>
        <p:spPr>
          <a:xfrm>
            <a:off x="936009" y="26238910"/>
            <a:ext cx="7488062" cy="24857913"/>
          </a:xfrm>
          <a:prstGeom prst="rect">
            <a:avLst/>
          </a:prstGeom>
        </p:spPr>
        <p:txBody>
          <a:bodyPr spcFirstLastPara="1" wrap="square" lIns="186635" tIns="186635" rIns="186635" bIns="186635" anchor="t" anchorCtr="0">
            <a:noAutofit/>
          </a:bodyPr>
          <a:lstStyle/>
          <a:p>
            <a:r>
              <a:rPr lang="en-US"/>
              <a:t>In </a:t>
            </a:r>
            <a:r>
              <a:rPr lang="en-US" dirty="0"/>
              <a:t>2016, the Pennsylvania Supreme Court declared the “physician’s gag rule</a:t>
            </a:r>
            <a:r>
              <a:rPr lang="en-US"/>
              <a:t>” unconstitutional</a:t>
            </a:r>
            <a:endParaRPr lang="en-US" dirty="0"/>
          </a:p>
          <a:p>
            <a:pPr marL="324074"/>
            <a:r>
              <a:rPr lang="en-US" dirty="0"/>
              <a:t> </a:t>
            </a:r>
          </a:p>
          <a:p>
            <a:r>
              <a:rPr lang="en-US"/>
              <a:t>It </a:t>
            </a:r>
            <a:r>
              <a:rPr lang="en-US" dirty="0"/>
              <a:t>held that </a:t>
            </a:r>
            <a:r>
              <a:rPr lang="en-US"/>
              <a:t>it showed special treatment to the fracking industry placing unique </a:t>
            </a:r>
            <a:r>
              <a:rPr lang="en-US" dirty="0"/>
              <a:t>burdens on the </a:t>
            </a:r>
            <a:r>
              <a:rPr lang="en-US"/>
              <a:t>medical community.</a:t>
            </a:r>
            <a:r>
              <a:rPr lang="en-US" dirty="0"/>
              <a:t> </a:t>
            </a:r>
          </a:p>
          <a:p>
            <a:endParaRPr dirty="0"/>
          </a:p>
        </p:txBody>
      </p:sp>
    </p:spTree>
    <p:extLst>
      <p:ext uri="{BB962C8B-B14F-4D97-AF65-F5344CB8AC3E}">
        <p14:creationId xmlns:p14="http://schemas.microsoft.com/office/powerpoint/2010/main" val="3741063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348573378_0_16:notes"/>
          <p:cNvSpPr>
            <a:spLocks noGrp="1" noRot="1" noChangeAspect="1"/>
          </p:cNvSpPr>
          <p:nvPr>
            <p:ph type="sldImg" idx="2"/>
          </p:nvPr>
        </p:nvSpPr>
        <p:spPr>
          <a:xfrm>
            <a:off x="-13735050" y="4140200"/>
            <a:ext cx="36831588" cy="207168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348573378_0_16:notes"/>
          <p:cNvSpPr txBox="1">
            <a:spLocks noGrp="1"/>
          </p:cNvSpPr>
          <p:nvPr>
            <p:ph type="body" idx="1"/>
          </p:nvPr>
        </p:nvSpPr>
        <p:spPr>
          <a:xfrm>
            <a:off x="936009" y="26238910"/>
            <a:ext cx="7488062" cy="24857913"/>
          </a:xfrm>
          <a:prstGeom prst="rect">
            <a:avLst/>
          </a:prstGeom>
        </p:spPr>
        <p:txBody>
          <a:bodyPr spcFirstLastPara="1" wrap="square" lIns="186635" tIns="186635" rIns="186635" bIns="186635" anchor="t" anchorCtr="0">
            <a:noAutofit/>
          </a:bodyPr>
          <a:lstStyle/>
          <a:p>
            <a:r>
              <a:rPr lang="en-US"/>
              <a:t>Healthcare</a:t>
            </a:r>
            <a:r>
              <a:rPr lang="en-US" baseline="0"/>
              <a:t> providers are </a:t>
            </a:r>
            <a:r>
              <a:rPr lang="en-US"/>
              <a:t>no longer subject to Act 13’s unconstitutional effort to limit the disclosure of information about fracking-related</a:t>
            </a:r>
            <a:r>
              <a:rPr lang="en-US" baseline="0"/>
              <a:t> </a:t>
            </a:r>
            <a:r>
              <a:rPr lang="en-US"/>
              <a:t>toxic</a:t>
            </a:r>
            <a:r>
              <a:rPr lang="en-US" baseline="0"/>
              <a:t> chemical exposures</a:t>
            </a:r>
          </a:p>
          <a:p>
            <a:endParaRPr lang="en-US" baseline="0"/>
          </a:p>
        </p:txBody>
      </p:sp>
    </p:spTree>
    <p:extLst>
      <p:ext uri="{BB962C8B-B14F-4D97-AF65-F5344CB8AC3E}">
        <p14:creationId xmlns:p14="http://schemas.microsoft.com/office/powerpoint/2010/main" val="1294979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45442"/>
            <a:r>
              <a:rPr lang="en-US"/>
              <a:t>Questions</a:t>
            </a:r>
            <a:r>
              <a:rPr lang="en-US" baseline="0"/>
              <a:t> remain about the extent to which n</a:t>
            </a:r>
            <a:r>
              <a:rPr lang="en-US"/>
              <a:t>on-disclosure agreements (“NDAs”) limit the ability of patients and healthcare</a:t>
            </a:r>
            <a:r>
              <a:rPr lang="en-US" baseline="0"/>
              <a:t> providers to discuss information about fracking-related toxic exposure.</a:t>
            </a:r>
          </a:p>
          <a:p>
            <a:pPr defTabSz="1845442"/>
            <a:endParaRPr lang="en-US" baseline="0"/>
          </a:p>
          <a:p>
            <a:pPr defTabSz="1845442"/>
            <a:r>
              <a:rPr lang="en-US"/>
              <a:t>In particular, there have been questions raised about whether residents who have been exposed to contaminated water supplies or airborne toxins as a result of fracking-related activities – and who have signed NDAs -- can disclose information about their exposure to their health care providers.</a:t>
            </a:r>
            <a:endParaRPr lang="en-US" baseline="0"/>
          </a:p>
        </p:txBody>
      </p:sp>
      <p:sp>
        <p:nvSpPr>
          <p:cNvPr id="4" name="Slide Number Placeholder 3"/>
          <p:cNvSpPr>
            <a:spLocks noGrp="1"/>
          </p:cNvSpPr>
          <p:nvPr>
            <p:ph type="sldNum" sz="quarter" idx="5"/>
          </p:nvPr>
        </p:nvSpPr>
        <p:spPr/>
        <p:txBody>
          <a:bodyPr/>
          <a:lstStyle/>
          <a:p>
            <a:fld id="{66E5C0D6-648E-40E6-88AB-A073DA4A1D7F}" type="slidenum">
              <a:rPr lang="en-US"/>
              <a:t>9</a:t>
            </a:fld>
            <a:endParaRPr lang="en-US"/>
          </a:p>
        </p:txBody>
      </p:sp>
    </p:spTree>
    <p:extLst>
      <p:ext uri="{BB962C8B-B14F-4D97-AF65-F5344CB8AC3E}">
        <p14:creationId xmlns:p14="http://schemas.microsoft.com/office/powerpoint/2010/main" val="3425183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81150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9498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dirty="0"/>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06393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dirty="0"/>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dirty="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597745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31498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46CE7D5-CF57-46EF-B807-FDD0502418D4}" type="datetimeFigureOut">
              <a:rPr lang="en-US" smtClean="0"/>
              <a:t>7/13/2019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90669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46CE7D5-CF57-46EF-B807-FDD0502418D4}" type="datetimeFigureOut">
              <a:rPr lang="en-US" smtClean="0"/>
              <a:t>7/13/2019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59282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77648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dirty="0"/>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60274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95071753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p>
            <a:fld id="{846CE7D5-CF57-46EF-B807-FDD0502418D4}" type="datetimeFigureOut">
              <a:rPr lang="en-US" smtClean="0"/>
              <a:t>7/13/2019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91675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11272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7/13/2019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80906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7/13/2019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6018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Date Placeholder 2"/>
          <p:cNvSpPr>
            <a:spLocks noGrp="1"/>
          </p:cNvSpPr>
          <p:nvPr>
            <p:ph type="dt" sz="half" idx="10"/>
          </p:nvPr>
        </p:nvSpPr>
        <p:spPr/>
        <p:txBody>
          <a:bodyPr/>
          <a:lstStyle/>
          <a:p>
            <a:fld id="{846CE7D5-CF57-46EF-B807-FDD0502418D4}" type="datetimeFigureOut">
              <a:rPr lang="en-US" smtClean="0"/>
              <a:t>7/13/2019</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0824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46CE7D5-CF57-46EF-B807-FDD0502418D4}" type="datetimeFigureOut">
              <a:rPr lang="en-US" smtClean="0"/>
              <a:t>7/13/2019</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63983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dirty="0"/>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7" name="Date Placeholder 4"/>
          <p:cNvSpPr>
            <a:spLocks noGrp="1"/>
          </p:cNvSpPr>
          <p:nvPr>
            <p:ph type="dt" sz="half" idx="10"/>
          </p:nvPr>
        </p:nvSpPr>
        <p:spPr/>
        <p:txBody>
          <a:bodyPr/>
          <a:lstStyle/>
          <a:p>
            <a:fld id="{846CE7D5-CF57-46EF-B807-FDD0502418D4}" type="datetimeFigureOut">
              <a:rPr lang="en-US" smtClean="0"/>
              <a:t>7/13/2019</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18117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dirty="0"/>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40142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46CE7D5-CF57-46EF-B807-FDD0502418D4}" type="datetimeFigureOut">
              <a:rPr lang="en-US" smtClean="0"/>
              <a:t>7/13/2019</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72273781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1056" y="-95491"/>
            <a:ext cx="8825658" cy="3329581"/>
          </a:xfrm>
        </p:spPr>
        <p:txBody>
          <a:bodyPr/>
          <a:lstStyle/>
          <a:p>
            <a:r>
              <a:rPr lang="en-US" sz="3800" dirty="0">
                <a:solidFill>
                  <a:schemeClr val="accent1">
                    <a:lumMod val="60000"/>
                    <a:lumOff val="40000"/>
                  </a:schemeClr>
                </a:solidFill>
                <a:latin typeface="Nunito"/>
                <a:ea typeface="Nunito"/>
                <a:cs typeface="Nunito"/>
              </a:rPr>
              <a:t>Current </a:t>
            </a:r>
            <a:r>
              <a:rPr lang="en-US" sz="3800">
                <a:solidFill>
                  <a:schemeClr val="accent1">
                    <a:lumMod val="60000"/>
                    <a:lumOff val="40000"/>
                  </a:schemeClr>
                </a:solidFill>
                <a:latin typeface="Nunito"/>
                <a:ea typeface="Nunito"/>
                <a:cs typeface="Nunito"/>
              </a:rPr>
              <a:t>Legal Atmosphere:</a:t>
            </a:r>
            <a:br>
              <a:rPr lang="en-US" sz="3800">
                <a:solidFill>
                  <a:schemeClr val="accent1">
                    <a:lumMod val="60000"/>
                    <a:lumOff val="40000"/>
                  </a:schemeClr>
                </a:solidFill>
                <a:latin typeface="Nunito"/>
                <a:ea typeface="Nunito"/>
                <a:cs typeface="Nunito"/>
              </a:rPr>
            </a:br>
            <a:br>
              <a:rPr lang="en-US" sz="3800">
                <a:solidFill>
                  <a:schemeClr val="accent1">
                    <a:lumMod val="60000"/>
                    <a:lumOff val="40000"/>
                  </a:schemeClr>
                </a:solidFill>
                <a:latin typeface="Nunito"/>
                <a:ea typeface="Nunito"/>
                <a:cs typeface="Nunito"/>
              </a:rPr>
            </a:br>
            <a:r>
              <a:rPr lang="en-US" sz="3800">
                <a:solidFill>
                  <a:schemeClr val="accent1">
                    <a:lumMod val="60000"/>
                    <a:lumOff val="40000"/>
                  </a:schemeClr>
                </a:solidFill>
                <a:latin typeface="Nunito"/>
                <a:ea typeface="Nunito"/>
                <a:cs typeface="Nunito"/>
              </a:rPr>
              <a:t>Act 13’s Unconstitutional Medical Gag Rule and the Limits of Non-disclosure Agreements</a:t>
            </a:r>
            <a:endParaRPr lang="en-US" dirty="0">
              <a:solidFill>
                <a:schemeClr val="accent1">
                  <a:lumMod val="60000"/>
                  <a:lumOff val="40000"/>
                </a:schemeClr>
              </a:solidFill>
            </a:endParaRPr>
          </a:p>
        </p:txBody>
      </p:sp>
      <p:sp>
        <p:nvSpPr>
          <p:cNvPr id="5" name="TextBox 4">
            <a:extLst>
              <a:ext uri="{FF2B5EF4-FFF2-40B4-BE49-F238E27FC236}">
                <a16:creationId xmlns:a16="http://schemas.microsoft.com/office/drawing/2014/main" id="{1D982D2C-0C3D-412F-80A7-153128E2CDB8}"/>
              </a:ext>
            </a:extLst>
          </p:cNvPr>
          <p:cNvSpPr txBox="1"/>
          <p:nvPr/>
        </p:nvSpPr>
        <p:spPr>
          <a:xfrm>
            <a:off x="4330861" y="3586223"/>
            <a:ext cx="6096000"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accent1">
                    <a:lumMod val="60000"/>
                    <a:lumOff val="40000"/>
                  </a:schemeClr>
                </a:solidFill>
                <a:cs typeface="Calibri"/>
              </a:rPr>
              <a:t>Jordan B. Yeager</a:t>
            </a:r>
            <a:endParaRPr lang="en-US" b="1">
              <a:solidFill>
                <a:schemeClr val="accent1">
                  <a:lumMod val="60000"/>
                  <a:lumOff val="40000"/>
                </a:schemeClr>
              </a:solidFill>
              <a:cs typeface="Calibri"/>
            </a:endParaRPr>
          </a:p>
          <a:p>
            <a:r>
              <a:rPr lang="en-US" sz="1600" b="1" dirty="0">
                <a:solidFill>
                  <a:schemeClr val="accent1">
                    <a:lumMod val="60000"/>
                    <a:lumOff val="40000"/>
                  </a:schemeClr>
                </a:solidFill>
                <a:cs typeface="Calibri"/>
              </a:rPr>
              <a:t>Curtin &amp; Heefner LLP</a:t>
            </a:r>
            <a:endParaRPr lang="en-US" b="1" dirty="0">
              <a:solidFill>
                <a:schemeClr val="accent1">
                  <a:lumMod val="60000"/>
                  <a:lumOff val="40000"/>
                </a:schemeClr>
              </a:solidFill>
              <a:cs typeface="Calibri"/>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lose up of a device&#10;&#10;Description generated with high confidence">
            <a:extLst>
              <a:ext uri="{FF2B5EF4-FFF2-40B4-BE49-F238E27FC236}">
                <a16:creationId xmlns:a16="http://schemas.microsoft.com/office/drawing/2014/main" id="{AF57741C-E9D2-44E7-90B2-EF9324A4283F}"/>
              </a:ext>
            </a:extLst>
          </p:cNvPr>
          <p:cNvPicPr>
            <a:picLocks noChangeAspect="1"/>
          </p:cNvPicPr>
          <p:nvPr/>
        </p:nvPicPr>
        <p:blipFill>
          <a:blip r:embed="rId3"/>
          <a:stretch>
            <a:fillRect/>
          </a:stretch>
        </p:blipFill>
        <p:spPr>
          <a:xfrm>
            <a:off x="793248" y="1729924"/>
            <a:ext cx="5224318" cy="3207904"/>
          </a:xfrm>
          <a:prstGeom prst="rect">
            <a:avLst/>
          </a:prstGeom>
        </p:spPr>
      </p:pic>
      <p:pic>
        <p:nvPicPr>
          <p:cNvPr id="4" name="Picture 4" descr="A close up of a white wall&#10;&#10;Description generated with high confidence">
            <a:extLst>
              <a:ext uri="{FF2B5EF4-FFF2-40B4-BE49-F238E27FC236}">
                <a16:creationId xmlns:a16="http://schemas.microsoft.com/office/drawing/2014/main" id="{10344BEF-3990-4349-8649-98665A1F9EB0}"/>
              </a:ext>
            </a:extLst>
          </p:cNvPr>
          <p:cNvPicPr>
            <a:picLocks noChangeAspect="1"/>
          </p:cNvPicPr>
          <p:nvPr/>
        </p:nvPicPr>
        <p:blipFill>
          <a:blip r:embed="rId4"/>
          <a:stretch>
            <a:fillRect/>
          </a:stretch>
        </p:blipFill>
        <p:spPr>
          <a:xfrm>
            <a:off x="6344120" y="1728072"/>
            <a:ext cx="5114348" cy="3215121"/>
          </a:xfrm>
          <a:prstGeom prst="rect">
            <a:avLst/>
          </a:prstGeom>
        </p:spPr>
      </p:pic>
    </p:spTree>
    <p:extLst>
      <p:ext uri="{BB962C8B-B14F-4D97-AF65-F5344CB8AC3E}">
        <p14:creationId xmlns:p14="http://schemas.microsoft.com/office/powerpoint/2010/main" val="1796189371"/>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0A5210-2F29-4D85-A400-9C79B13FC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611BBE-2B4A-4DA2-B8A9-CD877B876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rgbClr val="D74C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close up of text on a white surface&#10;&#10;Description generated with very high confidence">
            <a:extLst>
              <a:ext uri="{FF2B5EF4-FFF2-40B4-BE49-F238E27FC236}">
                <a16:creationId xmlns:a16="http://schemas.microsoft.com/office/drawing/2014/main" id="{F65CBAE4-74BF-4E09-8828-7CBB705683CF}"/>
              </a:ext>
            </a:extLst>
          </p:cNvPr>
          <p:cNvPicPr>
            <a:picLocks noChangeAspect="1"/>
          </p:cNvPicPr>
          <p:nvPr/>
        </p:nvPicPr>
        <p:blipFill rotWithShape="1">
          <a:blip r:embed="rId4"/>
          <a:srcRect t="5506" r="1" b="6033"/>
          <a:stretch/>
        </p:blipFill>
        <p:spPr>
          <a:xfrm>
            <a:off x="643467" y="643467"/>
            <a:ext cx="10905066" cy="5571066"/>
          </a:xfrm>
          <a:prstGeom prst="rect">
            <a:avLst/>
          </a:prstGeom>
        </p:spPr>
      </p:pic>
      <p:sp>
        <p:nvSpPr>
          <p:cNvPr id="11" name="Rectangle 10">
            <a:extLst>
              <a:ext uri="{FF2B5EF4-FFF2-40B4-BE49-F238E27FC236}">
                <a16:creationId xmlns:a16="http://schemas.microsoft.com/office/drawing/2014/main" id="{91091950-5655-45D2-858E-FE8CBE07C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90862867"/>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031615-4E70-4AA1-B27C-F56E2537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indoor, sitting, building&#10;&#10;Description generated with high confidence">
            <a:extLst>
              <a:ext uri="{FF2B5EF4-FFF2-40B4-BE49-F238E27FC236}">
                <a16:creationId xmlns:a16="http://schemas.microsoft.com/office/drawing/2014/main" id="{2A2A6132-7EB7-4AFF-8D24-3004AC14AB90}"/>
              </a:ext>
            </a:extLst>
          </p:cNvPr>
          <p:cNvPicPr>
            <a:picLocks noChangeAspect="1"/>
          </p:cNvPicPr>
          <p:nvPr/>
        </p:nvPicPr>
        <p:blipFill rotWithShape="1">
          <a:blip r:embed="rId4"/>
          <a:srcRect t="13319" r="1" b="12103"/>
          <a:stretch/>
        </p:blipFill>
        <p:spPr>
          <a:xfrm>
            <a:off x="643467" y="643467"/>
            <a:ext cx="10905066" cy="5571066"/>
          </a:xfrm>
          <a:prstGeom prst="rect">
            <a:avLst/>
          </a:prstGeom>
        </p:spPr>
      </p:pic>
      <p:sp>
        <p:nvSpPr>
          <p:cNvPr id="9" name="Rectangle 8">
            <a:extLst>
              <a:ext uri="{FF2B5EF4-FFF2-40B4-BE49-F238E27FC236}">
                <a16:creationId xmlns:a16="http://schemas.microsoft.com/office/drawing/2014/main" id="{32386D96-DF72-4275-B766-E00CBBFB0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9279833"/>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3031615-4E70-4AA1-B27C-F56E2537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indoor&#10;&#10;Description generated with very high confidence">
            <a:extLst>
              <a:ext uri="{FF2B5EF4-FFF2-40B4-BE49-F238E27FC236}">
                <a16:creationId xmlns:a16="http://schemas.microsoft.com/office/drawing/2014/main" id="{3891A63B-5F77-4AAA-BCCF-FFCA27EA30D7}"/>
              </a:ext>
            </a:extLst>
          </p:cNvPr>
          <p:cNvPicPr>
            <a:picLocks noChangeAspect="1"/>
          </p:cNvPicPr>
          <p:nvPr/>
        </p:nvPicPr>
        <p:blipFill rotWithShape="1">
          <a:blip r:embed="rId4"/>
          <a:srcRect t="129" r="1" b="19420"/>
          <a:stretch/>
        </p:blipFill>
        <p:spPr>
          <a:xfrm>
            <a:off x="643467" y="643467"/>
            <a:ext cx="10905066" cy="5571066"/>
          </a:xfrm>
          <a:prstGeom prst="rect">
            <a:avLst/>
          </a:prstGeom>
        </p:spPr>
      </p:pic>
      <p:sp>
        <p:nvSpPr>
          <p:cNvPr id="8" name="Rectangle 8">
            <a:extLst>
              <a:ext uri="{FF2B5EF4-FFF2-40B4-BE49-F238E27FC236}">
                <a16:creationId xmlns:a16="http://schemas.microsoft.com/office/drawing/2014/main" id="{32386D96-DF72-4275-B766-E00CBBFB0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06522852"/>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031615-4E70-4AA1-B27C-F56E2537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erson standing in front of a building&#10;&#10;Description generated with high confidence">
            <a:extLst>
              <a:ext uri="{FF2B5EF4-FFF2-40B4-BE49-F238E27FC236}">
                <a16:creationId xmlns:a16="http://schemas.microsoft.com/office/drawing/2014/main" id="{CEA8DED6-7D8E-4533-A55A-91AF763354EE}"/>
              </a:ext>
            </a:extLst>
          </p:cNvPr>
          <p:cNvPicPr>
            <a:picLocks noChangeAspect="1"/>
          </p:cNvPicPr>
          <p:nvPr/>
        </p:nvPicPr>
        <p:blipFill rotWithShape="1">
          <a:blip r:embed="rId4"/>
          <a:srcRect l="660" r="1" b="1"/>
          <a:stretch/>
        </p:blipFill>
        <p:spPr>
          <a:xfrm>
            <a:off x="643467" y="643467"/>
            <a:ext cx="10905066" cy="5571066"/>
          </a:xfrm>
          <a:prstGeom prst="rect">
            <a:avLst/>
          </a:prstGeom>
        </p:spPr>
      </p:pic>
      <p:sp>
        <p:nvSpPr>
          <p:cNvPr id="9" name="Rectangle 8">
            <a:extLst>
              <a:ext uri="{FF2B5EF4-FFF2-40B4-BE49-F238E27FC236}">
                <a16:creationId xmlns:a16="http://schemas.microsoft.com/office/drawing/2014/main" id="{32386D96-DF72-4275-B766-E00CBBFB0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75329253"/>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3" name="Rectangle 15">
            <a:extLst>
              <a:ext uri="{FF2B5EF4-FFF2-40B4-BE49-F238E27FC236}">
                <a16:creationId xmlns:a16="http://schemas.microsoft.com/office/drawing/2014/main" id="{D3031615-4E70-4AA1-B27C-F56E2537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person, sky, outdoor, man&#10;&#10;Description generated with very high confidence">
            <a:extLst>
              <a:ext uri="{FF2B5EF4-FFF2-40B4-BE49-F238E27FC236}">
                <a16:creationId xmlns:a16="http://schemas.microsoft.com/office/drawing/2014/main" id="{B81D32E6-1295-4377-AF01-DA5A67587257}"/>
              </a:ext>
            </a:extLst>
          </p:cNvPr>
          <p:cNvPicPr>
            <a:picLocks noChangeAspect="1"/>
          </p:cNvPicPr>
          <p:nvPr/>
        </p:nvPicPr>
        <p:blipFill rotWithShape="1">
          <a:blip r:embed="rId4"/>
          <a:srcRect t="18975" r="1" b="4203"/>
          <a:stretch/>
        </p:blipFill>
        <p:spPr>
          <a:xfrm>
            <a:off x="643467" y="643467"/>
            <a:ext cx="10905066" cy="5571066"/>
          </a:xfrm>
          <a:prstGeom prst="rect">
            <a:avLst/>
          </a:prstGeom>
        </p:spPr>
      </p:pic>
      <p:sp>
        <p:nvSpPr>
          <p:cNvPr id="14" name="Rectangle 17">
            <a:extLst>
              <a:ext uri="{FF2B5EF4-FFF2-40B4-BE49-F238E27FC236}">
                <a16:creationId xmlns:a16="http://schemas.microsoft.com/office/drawing/2014/main" id="{32386D96-DF72-4275-B766-E00CBBFB0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33425234"/>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3031615-4E70-4AA1-B27C-F56E2537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7" descr="A group of people sitting at a table&#10;&#10;Description generated with very high confidence">
            <a:extLst>
              <a:ext uri="{FF2B5EF4-FFF2-40B4-BE49-F238E27FC236}">
                <a16:creationId xmlns:a16="http://schemas.microsoft.com/office/drawing/2014/main" id="{5FB122AC-EB2D-4C8C-BD81-A459CBE0BF07}"/>
              </a:ext>
            </a:extLst>
          </p:cNvPr>
          <p:cNvPicPr>
            <a:picLocks noChangeAspect="1"/>
          </p:cNvPicPr>
          <p:nvPr/>
        </p:nvPicPr>
        <p:blipFill rotWithShape="1">
          <a:blip r:embed="rId4"/>
          <a:srcRect t="4910" r="1" b="3043"/>
          <a:stretch/>
        </p:blipFill>
        <p:spPr>
          <a:xfrm>
            <a:off x="643467" y="643467"/>
            <a:ext cx="10905066" cy="5571066"/>
          </a:xfrm>
          <a:prstGeom prst="rect">
            <a:avLst/>
          </a:prstGeom>
        </p:spPr>
      </p:pic>
      <p:sp>
        <p:nvSpPr>
          <p:cNvPr id="13" name="Rectangle 12">
            <a:extLst>
              <a:ext uri="{FF2B5EF4-FFF2-40B4-BE49-F238E27FC236}">
                <a16:creationId xmlns:a16="http://schemas.microsoft.com/office/drawing/2014/main" id="{32386D96-DF72-4275-B766-E00CBBFB0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21918064"/>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031615-4E70-4AA1-B27C-F56E2537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wo people looking at the camera&#10;&#10;Description generated with high confidence">
            <a:extLst>
              <a:ext uri="{FF2B5EF4-FFF2-40B4-BE49-F238E27FC236}">
                <a16:creationId xmlns:a16="http://schemas.microsoft.com/office/drawing/2014/main" id="{330D97B3-EA70-488C-B308-39979C1A76DB}"/>
              </a:ext>
            </a:extLst>
          </p:cNvPr>
          <p:cNvPicPr>
            <a:picLocks noChangeAspect="1"/>
          </p:cNvPicPr>
          <p:nvPr/>
        </p:nvPicPr>
        <p:blipFill rotWithShape="1">
          <a:blip r:embed="rId4"/>
          <a:srcRect r="1" b="23178"/>
          <a:stretch/>
        </p:blipFill>
        <p:spPr>
          <a:xfrm>
            <a:off x="643467" y="643467"/>
            <a:ext cx="10905066" cy="5571066"/>
          </a:xfrm>
          <a:prstGeom prst="rect">
            <a:avLst/>
          </a:prstGeom>
        </p:spPr>
      </p:pic>
      <p:sp>
        <p:nvSpPr>
          <p:cNvPr id="9" name="Rectangle 8">
            <a:extLst>
              <a:ext uri="{FF2B5EF4-FFF2-40B4-BE49-F238E27FC236}">
                <a16:creationId xmlns:a16="http://schemas.microsoft.com/office/drawing/2014/main" id="{32386D96-DF72-4275-B766-E00CBBFB0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8501353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3031615-4E70-4AA1-B27C-F56E2537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group of people in a room&#10;&#10;Description generated with very high confidence">
            <a:extLst>
              <a:ext uri="{FF2B5EF4-FFF2-40B4-BE49-F238E27FC236}">
                <a16:creationId xmlns:a16="http://schemas.microsoft.com/office/drawing/2014/main" id="{0B5280DD-1536-4F3F-920B-D643F58980B6}"/>
              </a:ext>
            </a:extLst>
          </p:cNvPr>
          <p:cNvPicPr>
            <a:picLocks noChangeAspect="1"/>
          </p:cNvPicPr>
          <p:nvPr/>
        </p:nvPicPr>
        <p:blipFill rotWithShape="1">
          <a:blip r:embed="rId4"/>
          <a:srcRect r="1" b="23466"/>
          <a:stretch/>
        </p:blipFill>
        <p:spPr>
          <a:xfrm>
            <a:off x="643467" y="643467"/>
            <a:ext cx="10905066" cy="5571066"/>
          </a:xfrm>
          <a:prstGeom prst="rect">
            <a:avLst/>
          </a:prstGeom>
        </p:spPr>
      </p:pic>
      <p:sp>
        <p:nvSpPr>
          <p:cNvPr id="16" name="Rectangle 15">
            <a:extLst>
              <a:ext uri="{FF2B5EF4-FFF2-40B4-BE49-F238E27FC236}">
                <a16:creationId xmlns:a16="http://schemas.microsoft.com/office/drawing/2014/main" id="{32386D96-DF72-4275-B766-E00CBBFB0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00157038"/>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031615-4E70-4AA1-B27C-F56E2537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9" descr="A group of people standing in front of a window&#10;&#10;Description generated with very high confidence">
            <a:extLst>
              <a:ext uri="{FF2B5EF4-FFF2-40B4-BE49-F238E27FC236}">
                <a16:creationId xmlns:a16="http://schemas.microsoft.com/office/drawing/2014/main" id="{0E3DD340-EACB-434D-85F3-C8870F3B71E4}"/>
              </a:ext>
            </a:extLst>
          </p:cNvPr>
          <p:cNvPicPr>
            <a:picLocks noChangeAspect="1"/>
          </p:cNvPicPr>
          <p:nvPr/>
        </p:nvPicPr>
        <p:blipFill rotWithShape="1">
          <a:blip r:embed="rId4"/>
          <a:srcRect r="1" b="9180"/>
          <a:stretch/>
        </p:blipFill>
        <p:spPr>
          <a:xfrm>
            <a:off x="643467" y="643467"/>
            <a:ext cx="10905066" cy="5571066"/>
          </a:xfrm>
          <a:prstGeom prst="rect">
            <a:avLst/>
          </a:prstGeom>
        </p:spPr>
      </p:pic>
      <p:sp>
        <p:nvSpPr>
          <p:cNvPr id="15" name="Rectangle 14">
            <a:extLst>
              <a:ext uri="{FF2B5EF4-FFF2-40B4-BE49-F238E27FC236}">
                <a16:creationId xmlns:a16="http://schemas.microsoft.com/office/drawing/2014/main" id="{32386D96-DF72-4275-B766-E00CBBFB0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1549238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p:nvPr/>
        </p:nvSpPr>
        <p:spPr>
          <a:xfrm>
            <a:off x="1618050" y="113250"/>
            <a:ext cx="8955900" cy="6631500"/>
          </a:xfrm>
          <a:prstGeom prst="rect">
            <a:avLst/>
          </a:prstGeom>
          <a:solidFill>
            <a:srgbClr val="CCA454">
              <a:alpha val="67890"/>
            </a:srgbClr>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 name="Google Shape;64;p14"/>
          <p:cNvSpPr txBox="1">
            <a:spLocks noGrp="1"/>
          </p:cNvSpPr>
          <p:nvPr>
            <p:ph type="body" idx="1"/>
          </p:nvPr>
        </p:nvSpPr>
        <p:spPr>
          <a:xfrm>
            <a:off x="1835700" y="252500"/>
            <a:ext cx="8520600" cy="6185100"/>
          </a:xfrm>
          <a:prstGeom prst="rect">
            <a:avLst/>
          </a:prstGeom>
        </p:spPr>
        <p:txBody>
          <a:bodyPr spcFirstLastPara="1" vert="horz" wrap="square" lIns="91425" tIns="91425" rIns="91425" bIns="91425" rtlCol="0" anchor="t" anchorCtr="0">
            <a:noAutofit/>
          </a:bodyPr>
          <a:lstStyle/>
          <a:p>
            <a:pPr marL="0" indent="0" algn="ctr">
              <a:buNone/>
            </a:pPr>
            <a:r>
              <a:rPr lang="en" b="1">
                <a:solidFill>
                  <a:srgbClr val="000000"/>
                </a:solidFill>
                <a:latin typeface="Courier New"/>
                <a:ea typeface="Courier New"/>
                <a:cs typeface="Courier New"/>
                <a:sym typeface="Courier New"/>
              </a:rPr>
              <a:t>OIL AND GAS (58 PA.C.S.) - OMNIBUS AMENDMENTS</a:t>
            </a:r>
            <a:br>
              <a:rPr lang="en" b="1">
                <a:solidFill>
                  <a:srgbClr val="000000"/>
                </a:solidFill>
                <a:latin typeface="Courier New"/>
                <a:ea typeface="Courier New"/>
                <a:cs typeface="Courier New"/>
                <a:sym typeface="Courier New"/>
              </a:rPr>
            </a:br>
            <a:r>
              <a:rPr lang="en" b="1">
                <a:solidFill>
                  <a:srgbClr val="000000"/>
                </a:solidFill>
                <a:latin typeface="Courier New"/>
                <a:ea typeface="Courier New"/>
                <a:cs typeface="Courier New"/>
                <a:sym typeface="Courier New"/>
              </a:rPr>
              <a:t>Act of Feb. 14, 2012, P.L. 87, No. 13	</a:t>
            </a:r>
            <a:br>
              <a:rPr lang="en">
                <a:solidFill>
                  <a:srgbClr val="000000"/>
                </a:solidFill>
                <a:latin typeface="Courier New"/>
                <a:ea typeface="Courier New"/>
                <a:cs typeface="Courier New"/>
                <a:sym typeface="Courier New"/>
              </a:rPr>
            </a:br>
            <a:r>
              <a:rPr lang="en">
                <a:solidFill>
                  <a:srgbClr val="000000"/>
                </a:solidFill>
                <a:latin typeface="Courier New"/>
                <a:ea typeface="Courier New"/>
                <a:cs typeface="Courier New"/>
                <a:sym typeface="Courier New"/>
              </a:rPr>
              <a:t>Session of 2012</a:t>
            </a:r>
            <a:br>
              <a:rPr lang="en">
                <a:solidFill>
                  <a:srgbClr val="000000"/>
                </a:solidFill>
                <a:latin typeface="Courier New"/>
                <a:ea typeface="Courier New"/>
                <a:cs typeface="Courier New"/>
                <a:sym typeface="Courier New"/>
              </a:rPr>
            </a:br>
            <a:r>
              <a:rPr lang="en">
                <a:solidFill>
                  <a:srgbClr val="000000"/>
                </a:solidFill>
                <a:latin typeface="Courier New"/>
                <a:ea typeface="Courier New"/>
                <a:cs typeface="Courier New"/>
                <a:sym typeface="Courier New"/>
              </a:rPr>
              <a:t>No. 2012-13</a:t>
            </a:r>
            <a:br>
              <a:rPr lang="en">
                <a:solidFill>
                  <a:srgbClr val="000000"/>
                </a:solidFill>
                <a:latin typeface="Courier New"/>
                <a:ea typeface="Courier New"/>
                <a:cs typeface="Courier New"/>
                <a:sym typeface="Courier New"/>
              </a:rPr>
            </a:br>
            <a:endParaRPr>
              <a:solidFill>
                <a:srgbClr val="000000"/>
              </a:solidFill>
              <a:latin typeface="Courier New"/>
              <a:ea typeface="Courier New"/>
              <a:cs typeface="Courier New"/>
              <a:sym typeface="Courier New"/>
            </a:endParaRPr>
          </a:p>
          <a:p>
            <a:pPr marL="0" indent="0" algn="ctr">
              <a:buNone/>
            </a:pPr>
            <a:endParaRPr>
              <a:solidFill>
                <a:srgbClr val="000000"/>
              </a:solidFill>
              <a:latin typeface="Courier New"/>
              <a:ea typeface="Courier New"/>
              <a:cs typeface="Courier New"/>
              <a:sym typeface="Courier New"/>
            </a:endParaRPr>
          </a:p>
          <a:p>
            <a:pPr marL="0" indent="0" algn="ctr">
              <a:buNone/>
            </a:pPr>
            <a:endParaRPr>
              <a:solidFill>
                <a:srgbClr val="000000"/>
              </a:solidFill>
              <a:latin typeface="Courier New"/>
              <a:ea typeface="Courier New"/>
              <a:cs typeface="Courier New"/>
              <a:sym typeface="Courier New"/>
            </a:endParaRPr>
          </a:p>
          <a:p>
            <a:pPr marL="0" indent="0" algn="ctr">
              <a:buNone/>
            </a:pPr>
            <a:endParaRPr>
              <a:solidFill>
                <a:srgbClr val="000000"/>
              </a:solidFill>
              <a:latin typeface="Courier New"/>
              <a:ea typeface="Courier New"/>
              <a:cs typeface="Courier New"/>
              <a:sym typeface="Courier New"/>
            </a:endParaRPr>
          </a:p>
          <a:p>
            <a:pPr marL="0" indent="0" algn="ctr">
              <a:buNone/>
            </a:pPr>
            <a:br>
              <a:rPr lang="en">
                <a:solidFill>
                  <a:srgbClr val="000000"/>
                </a:solidFill>
                <a:latin typeface="Courier New"/>
                <a:ea typeface="Courier New"/>
                <a:cs typeface="Courier New"/>
                <a:sym typeface="Courier New"/>
              </a:rPr>
            </a:br>
            <a:br>
              <a:rPr lang="en">
                <a:solidFill>
                  <a:srgbClr val="000000"/>
                </a:solidFill>
                <a:latin typeface="Courier New"/>
                <a:ea typeface="Courier New"/>
                <a:cs typeface="Courier New"/>
                <a:sym typeface="Courier New"/>
              </a:rPr>
            </a:br>
            <a:r>
              <a:rPr lang="en">
                <a:solidFill>
                  <a:srgbClr val="000000"/>
                </a:solidFill>
                <a:latin typeface="Courier New"/>
                <a:ea typeface="Courier New"/>
                <a:cs typeface="Courier New"/>
                <a:sym typeface="Courier New"/>
              </a:rPr>
              <a:t>AN ACT</a:t>
            </a:r>
            <a:endParaRPr>
              <a:solidFill>
                <a:srgbClr val="000000"/>
              </a:solidFill>
              <a:latin typeface="Courier New"/>
              <a:ea typeface="Courier New"/>
              <a:cs typeface="Courier New"/>
              <a:sym typeface="Courier New"/>
            </a:endParaRPr>
          </a:p>
          <a:p>
            <a:pPr marL="0" indent="0" algn="ctr">
              <a:buNone/>
            </a:pPr>
            <a:br>
              <a:rPr lang="en">
                <a:solidFill>
                  <a:srgbClr val="000000"/>
                </a:solidFill>
                <a:latin typeface="Courier New"/>
                <a:ea typeface="Courier New"/>
                <a:cs typeface="Courier New"/>
                <a:sym typeface="Courier New"/>
              </a:rPr>
            </a:br>
            <a:r>
              <a:rPr lang="en" sz="1400">
                <a:solidFill>
                  <a:srgbClr val="000000"/>
                </a:solidFill>
                <a:latin typeface="Courier New"/>
                <a:ea typeface="Courier New"/>
                <a:cs typeface="Courier New"/>
                <a:sym typeface="Courier New"/>
              </a:rPr>
              <a:t>Amending Title 58 (Oil and Gas) of the Pennsylvania Consolidated Statutes, providing for an unconventional gas well fee and for transfers from the Oil and Gas Lease Fund; providing for distribution of fees and transfers; establishing the Natural Gas Energy Development Program; consolidating the Oil and Gas Act with modifications and additions relating to definitions, well permits, permit objections, comments by municipalities and storage operators, well location restrictions, well site restoration, protection of water supplies, notification to public drinking water systems, containment for...</a:t>
            </a:r>
            <a:endParaRPr sz="1400">
              <a:solidFill>
                <a:srgbClr val="000000"/>
              </a:solidFill>
            </a:endParaRPr>
          </a:p>
        </p:txBody>
      </p:sp>
      <p:sp>
        <p:nvSpPr>
          <p:cNvPr id="65" name="Google Shape;65;p14"/>
          <p:cNvSpPr txBox="1"/>
          <p:nvPr/>
        </p:nvSpPr>
        <p:spPr>
          <a:xfrm>
            <a:off x="2025950" y="2725850"/>
            <a:ext cx="1389000" cy="570900"/>
          </a:xfrm>
          <a:prstGeom prst="rect">
            <a:avLst/>
          </a:prstGeom>
          <a:noFill/>
          <a:ln>
            <a:noFill/>
          </a:ln>
        </p:spPr>
        <p:txBody>
          <a:bodyPr spcFirstLastPara="1" wrap="square" lIns="91425" tIns="91425" rIns="91425" bIns="91425" anchor="t" anchorCtr="0">
            <a:noAutofit/>
          </a:bodyPr>
          <a:lstStyle/>
          <a:p>
            <a:pPr algn="ctr">
              <a:lnSpc>
                <a:spcPct val="115000"/>
              </a:lnSpc>
              <a:spcAft>
                <a:spcPts val="1600"/>
              </a:spcAft>
              <a:buClr>
                <a:schemeClr val="dk1"/>
              </a:buClr>
              <a:buSzPts val="1100"/>
            </a:pPr>
            <a:r>
              <a:rPr lang="en" b="1">
                <a:solidFill>
                  <a:schemeClr val="dk1"/>
                </a:solidFill>
                <a:latin typeface="Courier New"/>
                <a:ea typeface="Courier New"/>
                <a:cs typeface="Courier New"/>
                <a:sym typeface="Courier New"/>
              </a:rPr>
              <a:t> HB 1950</a:t>
            </a:r>
            <a:endParaRPr b="1">
              <a:latin typeface="Courier New"/>
              <a:ea typeface="Courier New"/>
              <a:cs typeface="Courier New"/>
              <a:sym typeface="Courier New"/>
            </a:endParaRPr>
          </a:p>
        </p:txBody>
      </p:sp>
      <p:sp>
        <p:nvSpPr>
          <p:cNvPr id="66" name="Google Shape;66;p14"/>
          <p:cNvSpPr txBox="1"/>
          <p:nvPr/>
        </p:nvSpPr>
        <p:spPr>
          <a:xfrm>
            <a:off x="9045025" y="1768683"/>
            <a:ext cx="1209600" cy="527100"/>
          </a:xfrm>
          <a:prstGeom prst="rect">
            <a:avLst/>
          </a:prstGeom>
          <a:noFill/>
          <a:ln>
            <a:noFill/>
          </a:ln>
        </p:spPr>
        <p:txBody>
          <a:bodyPr spcFirstLastPara="1" wrap="square" lIns="91425" tIns="91425" rIns="91425" bIns="91425" anchor="t" anchorCtr="0">
            <a:noAutofit/>
          </a:bodyPr>
          <a:lstStyle/>
          <a:p>
            <a:pPr algn="ctr">
              <a:lnSpc>
                <a:spcPct val="115000"/>
              </a:lnSpc>
              <a:spcAft>
                <a:spcPts val="1600"/>
              </a:spcAft>
              <a:buClr>
                <a:schemeClr val="dk1"/>
              </a:buClr>
              <a:buSzPts val="1100"/>
            </a:pPr>
            <a:r>
              <a:rPr lang="en" b="1">
                <a:solidFill>
                  <a:schemeClr val="dk1"/>
                </a:solidFill>
                <a:latin typeface="Courier New"/>
                <a:ea typeface="Courier New"/>
                <a:cs typeface="Courier New"/>
                <a:sym typeface="Courier New"/>
              </a:rPr>
              <a:t>Cl. 58</a:t>
            </a:r>
            <a:endParaRPr b="1">
              <a:latin typeface="Courier New"/>
              <a:ea typeface="Courier New"/>
              <a:cs typeface="Courier New"/>
              <a:sym typeface="Courier New"/>
            </a:endParaRPr>
          </a:p>
        </p:txBody>
      </p:sp>
    </p:spTree>
    <p:extLst>
      <p:ext uri="{BB962C8B-B14F-4D97-AF65-F5344CB8AC3E}">
        <p14:creationId xmlns:p14="http://schemas.microsoft.com/office/powerpoint/2010/main" val="821693444"/>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D3031615-4E70-4AA1-B27C-F56E2537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9" descr="A picture containing person, indoor&#10;&#10;Description generated with very high confidence">
            <a:extLst>
              <a:ext uri="{FF2B5EF4-FFF2-40B4-BE49-F238E27FC236}">
                <a16:creationId xmlns:a16="http://schemas.microsoft.com/office/drawing/2014/main" id="{75B571EA-E9C8-487D-B13A-BE410283EC1E}"/>
              </a:ext>
            </a:extLst>
          </p:cNvPr>
          <p:cNvPicPr>
            <a:picLocks noChangeAspect="1"/>
          </p:cNvPicPr>
          <p:nvPr/>
        </p:nvPicPr>
        <p:blipFill rotWithShape="1">
          <a:blip r:embed="rId4"/>
          <a:srcRect t="20661" r="1" b="11224"/>
          <a:stretch/>
        </p:blipFill>
        <p:spPr>
          <a:xfrm>
            <a:off x="643467" y="643467"/>
            <a:ext cx="10905066" cy="5571066"/>
          </a:xfrm>
          <a:prstGeom prst="rect">
            <a:avLst/>
          </a:prstGeom>
        </p:spPr>
      </p:pic>
      <p:sp>
        <p:nvSpPr>
          <p:cNvPr id="15" name="Rectangle 14">
            <a:extLst>
              <a:ext uri="{FF2B5EF4-FFF2-40B4-BE49-F238E27FC236}">
                <a16:creationId xmlns:a16="http://schemas.microsoft.com/office/drawing/2014/main" id="{32386D96-DF72-4275-B766-E00CBBFB0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54973752"/>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031615-4E70-4AA1-B27C-F56E2537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invertebrate, animal&#10;&#10;Description generated with very high confidence">
            <a:extLst>
              <a:ext uri="{FF2B5EF4-FFF2-40B4-BE49-F238E27FC236}">
                <a16:creationId xmlns:a16="http://schemas.microsoft.com/office/drawing/2014/main" id="{D1DF68A4-FEED-45BD-A93B-007FEEDB827C}"/>
              </a:ext>
            </a:extLst>
          </p:cNvPr>
          <p:cNvPicPr>
            <a:picLocks noChangeAspect="1"/>
          </p:cNvPicPr>
          <p:nvPr/>
        </p:nvPicPr>
        <p:blipFill rotWithShape="1">
          <a:blip r:embed="rId4"/>
          <a:srcRect t="11327" r="1" b="971"/>
          <a:stretch/>
        </p:blipFill>
        <p:spPr>
          <a:xfrm>
            <a:off x="643467" y="643467"/>
            <a:ext cx="10905066" cy="5571066"/>
          </a:xfrm>
          <a:prstGeom prst="rect">
            <a:avLst/>
          </a:prstGeom>
        </p:spPr>
      </p:pic>
      <p:sp>
        <p:nvSpPr>
          <p:cNvPr id="9" name="Rectangle 8">
            <a:extLst>
              <a:ext uri="{FF2B5EF4-FFF2-40B4-BE49-F238E27FC236}">
                <a16:creationId xmlns:a16="http://schemas.microsoft.com/office/drawing/2014/main" id="{32386D96-DF72-4275-B766-E00CBBFB0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99278128"/>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031615-4E70-4AA1-B27C-F56E2537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outdoor, snow, water, building&#10;&#10;Description generated with high confidence">
            <a:extLst>
              <a:ext uri="{FF2B5EF4-FFF2-40B4-BE49-F238E27FC236}">
                <a16:creationId xmlns:a16="http://schemas.microsoft.com/office/drawing/2014/main" id="{E4530778-8099-468E-9757-68DB0F31E31A}"/>
              </a:ext>
            </a:extLst>
          </p:cNvPr>
          <p:cNvPicPr>
            <a:picLocks noChangeAspect="1"/>
          </p:cNvPicPr>
          <p:nvPr/>
        </p:nvPicPr>
        <p:blipFill rotWithShape="1">
          <a:blip r:embed="rId4"/>
          <a:srcRect r="1" b="9582"/>
          <a:stretch/>
        </p:blipFill>
        <p:spPr>
          <a:xfrm>
            <a:off x="643467" y="643467"/>
            <a:ext cx="10905066" cy="5571066"/>
          </a:xfrm>
          <a:prstGeom prst="rect">
            <a:avLst/>
          </a:prstGeom>
        </p:spPr>
      </p:pic>
      <p:sp>
        <p:nvSpPr>
          <p:cNvPr id="9" name="Rectangle 8">
            <a:extLst>
              <a:ext uri="{FF2B5EF4-FFF2-40B4-BE49-F238E27FC236}">
                <a16:creationId xmlns:a16="http://schemas.microsoft.com/office/drawing/2014/main" id="{32386D96-DF72-4275-B766-E00CBBFB0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74168093"/>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a:extLst>
              <a:ext uri="{FF2B5EF4-FFF2-40B4-BE49-F238E27FC236}">
                <a16:creationId xmlns:a16="http://schemas.microsoft.com/office/drawing/2014/main" id="{AC053288-54B3-4D28-96C9-EC3632C0D3BA}"/>
              </a:ext>
            </a:extLst>
          </p:cNvPr>
          <p:cNvPicPr>
            <a:picLocks noChangeAspect="1"/>
          </p:cNvPicPr>
          <p:nvPr/>
        </p:nvPicPr>
        <p:blipFill>
          <a:blip r:embed="rId4"/>
          <a:stretch>
            <a:fillRect/>
          </a:stretch>
        </p:blipFill>
        <p:spPr>
          <a:xfrm>
            <a:off x="1709334" y="643467"/>
            <a:ext cx="8773331" cy="5571066"/>
          </a:xfrm>
          <a:prstGeom prst="rect">
            <a:avLst/>
          </a:prstGeom>
        </p:spPr>
      </p:pic>
      <p:sp>
        <p:nvSpPr>
          <p:cNvPr id="11" name="Rectangle 10">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31677197"/>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031615-4E70-4AA1-B27C-F56E2537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close up of a sign&#10;&#10;Description generated with high confidence">
            <a:extLst>
              <a:ext uri="{FF2B5EF4-FFF2-40B4-BE49-F238E27FC236}">
                <a16:creationId xmlns:a16="http://schemas.microsoft.com/office/drawing/2014/main" id="{9E8B6A3D-9722-44EC-9A51-96B577016885}"/>
              </a:ext>
            </a:extLst>
          </p:cNvPr>
          <p:cNvPicPr>
            <a:picLocks noChangeAspect="1"/>
          </p:cNvPicPr>
          <p:nvPr/>
        </p:nvPicPr>
        <p:blipFill rotWithShape="1">
          <a:blip r:embed="rId4"/>
          <a:srcRect t="4383" r="1" b="23410"/>
          <a:stretch/>
        </p:blipFill>
        <p:spPr>
          <a:xfrm>
            <a:off x="643467" y="643467"/>
            <a:ext cx="10905066" cy="5571066"/>
          </a:xfrm>
          <a:prstGeom prst="rect">
            <a:avLst/>
          </a:prstGeom>
        </p:spPr>
      </p:pic>
      <p:sp>
        <p:nvSpPr>
          <p:cNvPr id="9" name="Rectangle 8">
            <a:extLst>
              <a:ext uri="{FF2B5EF4-FFF2-40B4-BE49-F238E27FC236}">
                <a16:creationId xmlns:a16="http://schemas.microsoft.com/office/drawing/2014/main" id="{32386D96-DF72-4275-B766-E00CBBFB0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0596305"/>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3031615-4E70-4AA1-B27C-F56E2537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view of a city&#10;&#10;Description generated with very high confidence">
            <a:extLst>
              <a:ext uri="{FF2B5EF4-FFF2-40B4-BE49-F238E27FC236}">
                <a16:creationId xmlns:a16="http://schemas.microsoft.com/office/drawing/2014/main" id="{E5CF2587-DE08-4AE4-ACF0-039CDDFA46F5}"/>
              </a:ext>
            </a:extLst>
          </p:cNvPr>
          <p:cNvPicPr>
            <a:picLocks noChangeAspect="1"/>
          </p:cNvPicPr>
          <p:nvPr/>
        </p:nvPicPr>
        <p:blipFill rotWithShape="1">
          <a:blip r:embed="rId4"/>
          <a:srcRect r="170" b="-1"/>
          <a:stretch/>
        </p:blipFill>
        <p:spPr>
          <a:xfrm>
            <a:off x="643467" y="643467"/>
            <a:ext cx="10905066" cy="5571066"/>
          </a:xfrm>
          <a:prstGeom prst="rect">
            <a:avLst/>
          </a:prstGeom>
        </p:spPr>
      </p:pic>
      <p:sp>
        <p:nvSpPr>
          <p:cNvPr id="16" name="Rectangle 15">
            <a:extLst>
              <a:ext uri="{FF2B5EF4-FFF2-40B4-BE49-F238E27FC236}">
                <a16:creationId xmlns:a16="http://schemas.microsoft.com/office/drawing/2014/main" id="{32386D96-DF72-4275-B766-E00CBBFB0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53880673"/>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031615-4E70-4AA1-B27C-F56E2537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erson standing in a room&#10;&#10;Description generated with very high confidence">
            <a:extLst>
              <a:ext uri="{FF2B5EF4-FFF2-40B4-BE49-F238E27FC236}">
                <a16:creationId xmlns:a16="http://schemas.microsoft.com/office/drawing/2014/main" id="{A208EE23-E95A-4824-9CD9-4CCBAA39114C}"/>
              </a:ext>
            </a:extLst>
          </p:cNvPr>
          <p:cNvPicPr>
            <a:picLocks noChangeAspect="1"/>
          </p:cNvPicPr>
          <p:nvPr/>
        </p:nvPicPr>
        <p:blipFill rotWithShape="1">
          <a:blip r:embed="rId4"/>
          <a:srcRect t="11933" r="1" b="11533"/>
          <a:stretch/>
        </p:blipFill>
        <p:spPr>
          <a:xfrm>
            <a:off x="643467" y="643467"/>
            <a:ext cx="10905066" cy="5571066"/>
          </a:xfrm>
          <a:prstGeom prst="rect">
            <a:avLst/>
          </a:prstGeom>
        </p:spPr>
      </p:pic>
      <p:sp>
        <p:nvSpPr>
          <p:cNvPr id="9" name="Rectangle 8">
            <a:extLst>
              <a:ext uri="{FF2B5EF4-FFF2-40B4-BE49-F238E27FC236}">
                <a16:creationId xmlns:a16="http://schemas.microsoft.com/office/drawing/2014/main" id="{32386D96-DF72-4275-B766-E00CBBFB0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28370309"/>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6"/>
          <p:cNvPicPr preferRelativeResize="0"/>
          <p:nvPr/>
        </p:nvPicPr>
        <p:blipFill>
          <a:blip r:embed="rId3">
            <a:alphaModFix/>
          </a:blip>
          <a:stretch>
            <a:fillRect/>
          </a:stretch>
        </p:blipFill>
        <p:spPr>
          <a:xfrm>
            <a:off x="1584961" y="456068"/>
            <a:ext cx="9022081" cy="6027314"/>
          </a:xfrm>
          <a:prstGeom prst="rect">
            <a:avLst/>
          </a:prstGeom>
          <a:noFill/>
          <a:ln w="28575"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407701714"/>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9"/>
          <p:cNvPicPr preferRelativeResize="0"/>
          <p:nvPr/>
        </p:nvPicPr>
        <p:blipFill>
          <a:blip r:embed="rId3">
            <a:alphaModFix/>
          </a:blip>
          <a:stretch>
            <a:fillRect/>
          </a:stretch>
        </p:blipFill>
        <p:spPr>
          <a:xfrm>
            <a:off x="1574800" y="446489"/>
            <a:ext cx="9042399" cy="6012253"/>
          </a:xfrm>
          <a:prstGeom prst="rect">
            <a:avLst/>
          </a:prstGeom>
          <a:noFill/>
          <a:ln w="28575"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2562313553"/>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21"/>
          <p:cNvPicPr preferRelativeResize="0"/>
          <p:nvPr/>
        </p:nvPicPr>
        <p:blipFill>
          <a:blip r:embed="rId3">
            <a:alphaModFix/>
          </a:blip>
          <a:stretch>
            <a:fillRect/>
          </a:stretch>
        </p:blipFill>
        <p:spPr>
          <a:xfrm>
            <a:off x="3891281" y="38163"/>
            <a:ext cx="4522977" cy="6779197"/>
          </a:xfrm>
          <a:prstGeom prst="rect">
            <a:avLst/>
          </a:prstGeom>
          <a:noFill/>
          <a:ln w="28575"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1423964709"/>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6"/>
          <p:cNvPicPr preferRelativeResize="0"/>
          <p:nvPr/>
        </p:nvPicPr>
        <p:blipFill>
          <a:blip r:embed="rId3">
            <a:alphaModFix/>
          </a:blip>
          <a:stretch>
            <a:fillRect/>
          </a:stretch>
        </p:blipFill>
        <p:spPr>
          <a:xfrm>
            <a:off x="1618344" y="443895"/>
            <a:ext cx="8955315" cy="5970210"/>
          </a:xfrm>
          <a:prstGeom prst="rect">
            <a:avLst/>
          </a:prstGeom>
          <a:noFill/>
          <a:ln>
            <a:noFill/>
          </a:ln>
        </p:spPr>
      </p:pic>
      <p:pic>
        <p:nvPicPr>
          <p:cNvPr id="133" name="Google Shape;133;p26"/>
          <p:cNvPicPr preferRelativeResize="0"/>
          <p:nvPr/>
        </p:nvPicPr>
        <p:blipFill>
          <a:blip r:embed="rId4">
            <a:alphaModFix amt="47000"/>
          </a:blip>
          <a:stretch>
            <a:fillRect/>
          </a:stretch>
        </p:blipFill>
        <p:spPr>
          <a:xfrm>
            <a:off x="1618343" y="443897"/>
            <a:ext cx="8955314" cy="5970209"/>
          </a:xfrm>
          <a:prstGeom prst="rect">
            <a:avLst/>
          </a:prstGeom>
          <a:noFill/>
          <a:ln w="28575"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851345542"/>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9"/>
          <p:cNvPicPr preferRelativeResize="0"/>
          <p:nvPr/>
        </p:nvPicPr>
        <p:blipFill>
          <a:blip r:embed="rId3">
            <a:alphaModFix amt="98000"/>
          </a:blip>
          <a:stretch>
            <a:fillRect/>
          </a:stretch>
        </p:blipFill>
        <p:spPr>
          <a:xfrm>
            <a:off x="1600200" y="91575"/>
            <a:ext cx="8971850" cy="6728900"/>
          </a:xfrm>
          <a:prstGeom prst="rect">
            <a:avLst/>
          </a:prstGeom>
          <a:noFill/>
          <a:ln>
            <a:noFill/>
          </a:ln>
        </p:spPr>
      </p:pic>
      <p:pic>
        <p:nvPicPr>
          <p:cNvPr id="151" name="Google Shape;151;p29"/>
          <p:cNvPicPr preferRelativeResize="0"/>
          <p:nvPr/>
        </p:nvPicPr>
        <p:blipFill>
          <a:blip r:embed="rId4">
            <a:alphaModFix amt="41000"/>
          </a:blip>
          <a:stretch>
            <a:fillRect/>
          </a:stretch>
        </p:blipFill>
        <p:spPr>
          <a:xfrm>
            <a:off x="1610075" y="64550"/>
            <a:ext cx="8971850" cy="6728900"/>
          </a:xfrm>
          <a:prstGeom prst="rect">
            <a:avLst/>
          </a:prstGeom>
          <a:noFill/>
          <a:ln w="28575"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2868775768"/>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30"/>
          <p:cNvPicPr preferRelativeResize="0"/>
          <p:nvPr/>
        </p:nvPicPr>
        <p:blipFill>
          <a:blip r:embed="rId3">
            <a:alphaModFix/>
          </a:blip>
          <a:stretch>
            <a:fillRect/>
          </a:stretch>
        </p:blipFill>
        <p:spPr>
          <a:xfrm>
            <a:off x="1670050" y="111760"/>
            <a:ext cx="6022644" cy="4014698"/>
          </a:xfrm>
          <a:prstGeom prst="rect">
            <a:avLst/>
          </a:prstGeom>
          <a:noFill/>
          <a:ln w="28575" cap="flat" cmpd="sng">
            <a:solidFill>
              <a:srgbClr val="000000"/>
            </a:solidFill>
            <a:prstDash val="solid"/>
            <a:round/>
            <a:headEnd type="none" w="sm" len="sm"/>
            <a:tailEnd type="none" w="sm" len="sm"/>
          </a:ln>
        </p:spPr>
      </p:pic>
      <p:pic>
        <p:nvPicPr>
          <p:cNvPr id="157" name="Google Shape;157;p30"/>
          <p:cNvPicPr preferRelativeResize="0"/>
          <p:nvPr/>
        </p:nvPicPr>
        <p:blipFill rotWithShape="1">
          <a:blip r:embed="rId4">
            <a:alphaModFix/>
          </a:blip>
          <a:srcRect l="22711" r="7577"/>
          <a:stretch/>
        </p:blipFill>
        <p:spPr>
          <a:xfrm>
            <a:off x="6435090" y="3072350"/>
            <a:ext cx="4095750" cy="3680976"/>
          </a:xfrm>
          <a:prstGeom prst="rect">
            <a:avLst/>
          </a:prstGeom>
          <a:noFill/>
          <a:ln w="28575"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190581191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erson with the mouth open&#10;&#10;Description generated with high confidence">
            <a:extLst>
              <a:ext uri="{FF2B5EF4-FFF2-40B4-BE49-F238E27FC236}">
                <a16:creationId xmlns:a16="http://schemas.microsoft.com/office/drawing/2014/main" id="{A4B8DC97-F0F7-4158-A78B-97E8887B68DA}"/>
              </a:ext>
            </a:extLst>
          </p:cNvPr>
          <p:cNvPicPr>
            <a:picLocks noChangeAspect="1"/>
          </p:cNvPicPr>
          <p:nvPr/>
        </p:nvPicPr>
        <p:blipFill>
          <a:blip r:embed="rId3"/>
          <a:stretch>
            <a:fillRect/>
          </a:stretch>
        </p:blipFill>
        <p:spPr>
          <a:xfrm>
            <a:off x="3735964" y="1071130"/>
            <a:ext cx="4927888" cy="4750377"/>
          </a:xfrm>
          <a:prstGeom prst="rect">
            <a:avLst/>
          </a:prstGeom>
        </p:spPr>
      </p:pic>
    </p:spTree>
    <p:extLst>
      <p:ext uri="{BB962C8B-B14F-4D97-AF65-F5344CB8AC3E}">
        <p14:creationId xmlns:p14="http://schemas.microsoft.com/office/powerpoint/2010/main" val="505357832"/>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63</TotalTime>
  <Words>1214</Words>
  <Application>Microsoft Office PowerPoint</Application>
  <PresentationFormat>Widescreen</PresentationFormat>
  <Paragraphs>85</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Century Gothic</vt:lpstr>
      <vt:lpstr>Courier New</vt:lpstr>
      <vt:lpstr>Nunito</vt:lpstr>
      <vt:lpstr>Wingdings 3</vt:lpstr>
      <vt:lpstr>Ion</vt:lpstr>
      <vt:lpstr>Current Legal Atmosphere:  Act 13’s Unconstitutional Medical Gag Rule and the Limits of Non-disclosure Agreements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Libraries, Drexel University</dc:creator>
  <cp:lastModifiedBy>Tammy</cp:lastModifiedBy>
  <cp:revision>226</cp:revision>
  <dcterms:created xsi:type="dcterms:W3CDTF">2013-07-15T20:26:40Z</dcterms:created>
  <dcterms:modified xsi:type="dcterms:W3CDTF">2019-07-13T04:37:03Z</dcterms:modified>
</cp:coreProperties>
</file>