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5" r:id="rId2"/>
    <p:sldId id="272" r:id="rId3"/>
    <p:sldId id="258" r:id="rId4"/>
    <p:sldId id="259" r:id="rId5"/>
    <p:sldId id="274" r:id="rId6"/>
    <p:sldId id="275" r:id="rId7"/>
    <p:sldId id="276" r:id="rId8"/>
    <p:sldId id="278" r:id="rId9"/>
    <p:sldId id="280" r:id="rId10"/>
    <p:sldId id="279" r:id="rId11"/>
    <p:sldId id="287" r:id="rId12"/>
    <p:sldId id="281" r:id="rId13"/>
    <p:sldId id="282" r:id="rId14"/>
    <p:sldId id="283" r:id="rId15"/>
    <p:sldId id="260" r:id="rId16"/>
    <p:sldId id="263" r:id="rId17"/>
    <p:sldId id="262" r:id="rId18"/>
    <p:sldId id="273" r:id="rId19"/>
    <p:sldId id="264" r:id="rId20"/>
    <p:sldId id="28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47935" autoAdjust="0"/>
  </p:normalViewPr>
  <p:slideViewPr>
    <p:cSldViewPr snapToGrid="0">
      <p:cViewPr varScale="1">
        <p:scale>
          <a:sx n="32" d="100"/>
          <a:sy n="32" d="100"/>
        </p:scale>
        <p:origin x="2208" y="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36642-12E3-41EC-BB49-717DE80338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B00D43-33D6-4185-8F0A-A353781655B5}">
      <dgm:prSet phldrT="[Text]"/>
      <dgm:spPr>
        <a:solidFill>
          <a:schemeClr val="accent2"/>
        </a:solidFill>
      </dgm:spPr>
      <dgm:t>
        <a:bodyPr/>
        <a:lstStyle/>
        <a:p>
          <a:r>
            <a:rPr lang="en-US" dirty="0"/>
            <a:t>Carbon Monoxide</a:t>
          </a:r>
        </a:p>
      </dgm:t>
    </dgm:pt>
    <dgm:pt modelId="{3AC5FB56-ABF0-4C7F-982A-1F6F5798BD2F}" type="parTrans" cxnId="{F5127D95-FA19-4355-8723-21C2C5D7CC8B}">
      <dgm:prSet/>
      <dgm:spPr/>
      <dgm:t>
        <a:bodyPr/>
        <a:lstStyle/>
        <a:p>
          <a:endParaRPr lang="en-US"/>
        </a:p>
      </dgm:t>
    </dgm:pt>
    <dgm:pt modelId="{08AAA07D-BE75-434A-B01F-515826665A95}" type="sibTrans" cxnId="{F5127D95-FA19-4355-8723-21C2C5D7CC8B}">
      <dgm:prSet/>
      <dgm:spPr/>
      <dgm:t>
        <a:bodyPr/>
        <a:lstStyle/>
        <a:p>
          <a:endParaRPr lang="en-US"/>
        </a:p>
      </dgm:t>
    </dgm:pt>
    <dgm:pt modelId="{1D6D57FB-4507-41A7-8791-882A13B8EFD8}">
      <dgm:prSet phldrT="[Text]"/>
      <dgm:spPr>
        <a:solidFill>
          <a:schemeClr val="accent4"/>
        </a:solidFill>
      </dgm:spPr>
      <dgm:t>
        <a:bodyPr/>
        <a:lstStyle/>
        <a:p>
          <a:r>
            <a:rPr lang="en-US" dirty="0"/>
            <a:t>Lead</a:t>
          </a:r>
        </a:p>
      </dgm:t>
    </dgm:pt>
    <dgm:pt modelId="{DCD6C749-2119-400D-A67D-5225B74A0E07}" type="parTrans" cxnId="{FC2E0E5F-7EA0-433E-A90F-9FB66202062F}">
      <dgm:prSet/>
      <dgm:spPr/>
      <dgm:t>
        <a:bodyPr/>
        <a:lstStyle/>
        <a:p>
          <a:endParaRPr lang="en-US"/>
        </a:p>
      </dgm:t>
    </dgm:pt>
    <dgm:pt modelId="{23C94818-35A8-4F87-B066-76B244209864}" type="sibTrans" cxnId="{FC2E0E5F-7EA0-433E-A90F-9FB66202062F}">
      <dgm:prSet/>
      <dgm:spPr/>
      <dgm:t>
        <a:bodyPr/>
        <a:lstStyle/>
        <a:p>
          <a:endParaRPr lang="en-US"/>
        </a:p>
      </dgm:t>
    </dgm:pt>
    <dgm:pt modelId="{EF9C6A76-B25F-46A7-B227-7DA6912A873D}">
      <dgm:prSet phldrT="[Text]"/>
      <dgm:spPr>
        <a:solidFill>
          <a:schemeClr val="accent6"/>
        </a:solidFill>
      </dgm:spPr>
      <dgm:t>
        <a:bodyPr/>
        <a:lstStyle/>
        <a:p>
          <a:r>
            <a:rPr lang="en-US" dirty="0"/>
            <a:t>Nitrogen Dioxide</a:t>
          </a:r>
        </a:p>
      </dgm:t>
    </dgm:pt>
    <dgm:pt modelId="{29BA43AA-F91C-4E4B-8715-E4E5A89FE656}" type="parTrans" cxnId="{4C1F3A3F-4C4E-483C-988B-408CF9C66948}">
      <dgm:prSet/>
      <dgm:spPr/>
      <dgm:t>
        <a:bodyPr/>
        <a:lstStyle/>
        <a:p>
          <a:endParaRPr lang="en-US"/>
        </a:p>
      </dgm:t>
    </dgm:pt>
    <dgm:pt modelId="{A3F38840-6CCF-4008-A283-7DED9408894C}" type="sibTrans" cxnId="{4C1F3A3F-4C4E-483C-988B-408CF9C66948}">
      <dgm:prSet/>
      <dgm:spPr/>
      <dgm:t>
        <a:bodyPr/>
        <a:lstStyle/>
        <a:p>
          <a:endParaRPr lang="en-US"/>
        </a:p>
      </dgm:t>
    </dgm:pt>
    <dgm:pt modelId="{0D24908A-6907-44E2-B6E1-EA95689B8247}">
      <dgm:prSet phldrT="[Text]"/>
      <dgm:spPr>
        <a:solidFill>
          <a:schemeClr val="accent5">
            <a:lumMod val="75000"/>
          </a:schemeClr>
        </a:solidFill>
      </dgm:spPr>
      <dgm:t>
        <a:bodyPr/>
        <a:lstStyle/>
        <a:p>
          <a:r>
            <a:rPr lang="en-US" dirty="0"/>
            <a:t>Ozone</a:t>
          </a:r>
        </a:p>
      </dgm:t>
    </dgm:pt>
    <dgm:pt modelId="{27305DEC-2831-4C92-8BDF-5E45BCC3CF1C}" type="parTrans" cxnId="{8A5930CC-336E-483A-9818-44F24CD3C584}">
      <dgm:prSet/>
      <dgm:spPr/>
      <dgm:t>
        <a:bodyPr/>
        <a:lstStyle/>
        <a:p>
          <a:endParaRPr lang="en-US"/>
        </a:p>
      </dgm:t>
    </dgm:pt>
    <dgm:pt modelId="{DE3796F7-8DEF-46F2-9591-C8E0324125D8}" type="sibTrans" cxnId="{8A5930CC-336E-483A-9818-44F24CD3C584}">
      <dgm:prSet/>
      <dgm:spPr/>
      <dgm:t>
        <a:bodyPr/>
        <a:lstStyle/>
        <a:p>
          <a:endParaRPr lang="en-US"/>
        </a:p>
      </dgm:t>
    </dgm:pt>
    <dgm:pt modelId="{9942C7D2-25F4-4033-9289-998CBC9380B0}">
      <dgm:prSet phldrT="[Text]"/>
      <dgm:spPr>
        <a:solidFill>
          <a:srgbClr val="7030A0"/>
        </a:solidFill>
      </dgm:spPr>
      <dgm:t>
        <a:bodyPr/>
        <a:lstStyle/>
        <a:p>
          <a:r>
            <a:rPr lang="en-US" dirty="0"/>
            <a:t>Particulate Matter	</a:t>
          </a:r>
        </a:p>
      </dgm:t>
    </dgm:pt>
    <dgm:pt modelId="{B7CBE2B2-6A8F-4455-A0DE-D768CA9F9148}" type="parTrans" cxnId="{316E33D7-AAFA-4579-9302-3C2C8E591737}">
      <dgm:prSet/>
      <dgm:spPr/>
      <dgm:t>
        <a:bodyPr/>
        <a:lstStyle/>
        <a:p>
          <a:endParaRPr lang="en-US"/>
        </a:p>
      </dgm:t>
    </dgm:pt>
    <dgm:pt modelId="{6E1F8B20-2ABF-4168-988D-EC02EF95B41D}" type="sibTrans" cxnId="{316E33D7-AAFA-4579-9302-3C2C8E591737}">
      <dgm:prSet/>
      <dgm:spPr/>
      <dgm:t>
        <a:bodyPr/>
        <a:lstStyle/>
        <a:p>
          <a:endParaRPr lang="en-US"/>
        </a:p>
      </dgm:t>
    </dgm:pt>
    <dgm:pt modelId="{59EEAB17-11D8-422D-96C4-74637CC223ED}">
      <dgm:prSet phldrT="[Text]"/>
      <dgm:spPr>
        <a:solidFill>
          <a:schemeClr val="bg2">
            <a:lumMod val="50000"/>
          </a:schemeClr>
        </a:solidFill>
      </dgm:spPr>
      <dgm:t>
        <a:bodyPr/>
        <a:lstStyle/>
        <a:p>
          <a:r>
            <a:rPr lang="en-US" dirty="0"/>
            <a:t>Sulfur Dioxide</a:t>
          </a:r>
        </a:p>
      </dgm:t>
    </dgm:pt>
    <dgm:pt modelId="{C063036E-A9E8-4ED4-B257-BB98D67B0343}" type="parTrans" cxnId="{59F1888F-E19E-4A92-96C2-1DEDF2CDE3F6}">
      <dgm:prSet/>
      <dgm:spPr/>
      <dgm:t>
        <a:bodyPr/>
        <a:lstStyle/>
        <a:p>
          <a:endParaRPr lang="en-US"/>
        </a:p>
      </dgm:t>
    </dgm:pt>
    <dgm:pt modelId="{FF38131D-0B52-4BF3-AB5A-B8858D326321}" type="sibTrans" cxnId="{59F1888F-E19E-4A92-96C2-1DEDF2CDE3F6}">
      <dgm:prSet/>
      <dgm:spPr/>
      <dgm:t>
        <a:bodyPr/>
        <a:lstStyle/>
        <a:p>
          <a:endParaRPr lang="en-US"/>
        </a:p>
      </dgm:t>
    </dgm:pt>
    <dgm:pt modelId="{20499D7F-BCD9-4B69-8B2B-B6BF7E818EDF}" type="pres">
      <dgm:prSet presAssocID="{82536642-12E3-41EC-BB49-717DE80338BC}" presName="diagram" presStyleCnt="0">
        <dgm:presLayoutVars>
          <dgm:dir/>
          <dgm:resizeHandles val="exact"/>
        </dgm:presLayoutVars>
      </dgm:prSet>
      <dgm:spPr/>
    </dgm:pt>
    <dgm:pt modelId="{DDB75978-BDE8-444B-B125-12D635247E54}" type="pres">
      <dgm:prSet presAssocID="{EBB00D43-33D6-4185-8F0A-A353781655B5}" presName="node" presStyleLbl="node1" presStyleIdx="0" presStyleCnt="6">
        <dgm:presLayoutVars>
          <dgm:bulletEnabled val="1"/>
        </dgm:presLayoutVars>
      </dgm:prSet>
      <dgm:spPr/>
    </dgm:pt>
    <dgm:pt modelId="{08ACD6AB-D3A3-4E53-A538-9C73AE776401}" type="pres">
      <dgm:prSet presAssocID="{08AAA07D-BE75-434A-B01F-515826665A95}" presName="sibTrans" presStyleCnt="0"/>
      <dgm:spPr/>
    </dgm:pt>
    <dgm:pt modelId="{6EBD5685-5682-4CD3-8DA3-EA6CF3C17C52}" type="pres">
      <dgm:prSet presAssocID="{1D6D57FB-4507-41A7-8791-882A13B8EFD8}" presName="node" presStyleLbl="node1" presStyleIdx="1" presStyleCnt="6">
        <dgm:presLayoutVars>
          <dgm:bulletEnabled val="1"/>
        </dgm:presLayoutVars>
      </dgm:prSet>
      <dgm:spPr/>
    </dgm:pt>
    <dgm:pt modelId="{57D8DEDB-18FD-4A9D-825B-9FBB61B982C9}" type="pres">
      <dgm:prSet presAssocID="{23C94818-35A8-4F87-B066-76B244209864}" presName="sibTrans" presStyleCnt="0"/>
      <dgm:spPr/>
    </dgm:pt>
    <dgm:pt modelId="{8B6B7545-B3BB-4B4E-98C9-A0F2A855F03C}" type="pres">
      <dgm:prSet presAssocID="{EF9C6A76-B25F-46A7-B227-7DA6912A873D}" presName="node" presStyleLbl="node1" presStyleIdx="2" presStyleCnt="6">
        <dgm:presLayoutVars>
          <dgm:bulletEnabled val="1"/>
        </dgm:presLayoutVars>
      </dgm:prSet>
      <dgm:spPr/>
    </dgm:pt>
    <dgm:pt modelId="{BC87FDB5-EA8C-40B5-99F8-38DC91A27D5C}" type="pres">
      <dgm:prSet presAssocID="{A3F38840-6CCF-4008-A283-7DED9408894C}" presName="sibTrans" presStyleCnt="0"/>
      <dgm:spPr/>
    </dgm:pt>
    <dgm:pt modelId="{18907CBC-96C3-441C-96FF-D8D3AEC9FD9F}" type="pres">
      <dgm:prSet presAssocID="{0D24908A-6907-44E2-B6E1-EA95689B8247}" presName="node" presStyleLbl="node1" presStyleIdx="3" presStyleCnt="6">
        <dgm:presLayoutVars>
          <dgm:bulletEnabled val="1"/>
        </dgm:presLayoutVars>
      </dgm:prSet>
      <dgm:spPr/>
    </dgm:pt>
    <dgm:pt modelId="{700F764E-8B11-4B9D-A022-D3194CFB4806}" type="pres">
      <dgm:prSet presAssocID="{DE3796F7-8DEF-46F2-9591-C8E0324125D8}" presName="sibTrans" presStyleCnt="0"/>
      <dgm:spPr/>
    </dgm:pt>
    <dgm:pt modelId="{467BAFF5-98EE-41CD-8986-57A1B22009C9}" type="pres">
      <dgm:prSet presAssocID="{9942C7D2-25F4-4033-9289-998CBC9380B0}" presName="node" presStyleLbl="node1" presStyleIdx="4" presStyleCnt="6">
        <dgm:presLayoutVars>
          <dgm:bulletEnabled val="1"/>
        </dgm:presLayoutVars>
      </dgm:prSet>
      <dgm:spPr/>
    </dgm:pt>
    <dgm:pt modelId="{5B3756FB-F280-4C51-B0C2-F7EA52E2C67A}" type="pres">
      <dgm:prSet presAssocID="{6E1F8B20-2ABF-4168-988D-EC02EF95B41D}" presName="sibTrans" presStyleCnt="0"/>
      <dgm:spPr/>
    </dgm:pt>
    <dgm:pt modelId="{EED7A114-97CF-438D-91E1-ADFE4BCD83AA}" type="pres">
      <dgm:prSet presAssocID="{59EEAB17-11D8-422D-96C4-74637CC223ED}" presName="node" presStyleLbl="node1" presStyleIdx="5" presStyleCnt="6">
        <dgm:presLayoutVars>
          <dgm:bulletEnabled val="1"/>
        </dgm:presLayoutVars>
      </dgm:prSet>
      <dgm:spPr/>
    </dgm:pt>
  </dgm:ptLst>
  <dgm:cxnLst>
    <dgm:cxn modelId="{5612E40B-A24D-422C-942B-FB7364629953}" type="presOf" srcId="{59EEAB17-11D8-422D-96C4-74637CC223ED}" destId="{EED7A114-97CF-438D-91E1-ADFE4BCD83AA}" srcOrd="0" destOrd="0" presId="urn:microsoft.com/office/officeart/2005/8/layout/default"/>
    <dgm:cxn modelId="{D7BEEF33-1565-4F27-8C85-60B7878B5FE9}" type="presOf" srcId="{9942C7D2-25F4-4033-9289-998CBC9380B0}" destId="{467BAFF5-98EE-41CD-8986-57A1B22009C9}" srcOrd="0" destOrd="0" presId="urn:microsoft.com/office/officeart/2005/8/layout/default"/>
    <dgm:cxn modelId="{4C1F3A3F-4C4E-483C-988B-408CF9C66948}" srcId="{82536642-12E3-41EC-BB49-717DE80338BC}" destId="{EF9C6A76-B25F-46A7-B227-7DA6912A873D}" srcOrd="2" destOrd="0" parTransId="{29BA43AA-F91C-4E4B-8715-E4E5A89FE656}" sibTransId="{A3F38840-6CCF-4008-A283-7DED9408894C}"/>
    <dgm:cxn modelId="{FC2E0E5F-7EA0-433E-A90F-9FB66202062F}" srcId="{82536642-12E3-41EC-BB49-717DE80338BC}" destId="{1D6D57FB-4507-41A7-8791-882A13B8EFD8}" srcOrd="1" destOrd="0" parTransId="{DCD6C749-2119-400D-A67D-5225B74A0E07}" sibTransId="{23C94818-35A8-4F87-B066-76B244209864}"/>
    <dgm:cxn modelId="{C85CF054-BBD5-419F-B227-F1CF79CBCD67}" type="presOf" srcId="{EBB00D43-33D6-4185-8F0A-A353781655B5}" destId="{DDB75978-BDE8-444B-B125-12D635247E54}" srcOrd="0" destOrd="0" presId="urn:microsoft.com/office/officeart/2005/8/layout/default"/>
    <dgm:cxn modelId="{23E7AE57-53C2-488B-B663-DB0729369C0B}" type="presOf" srcId="{1D6D57FB-4507-41A7-8791-882A13B8EFD8}" destId="{6EBD5685-5682-4CD3-8DA3-EA6CF3C17C52}" srcOrd="0" destOrd="0" presId="urn:microsoft.com/office/officeart/2005/8/layout/default"/>
    <dgm:cxn modelId="{59F1888F-E19E-4A92-96C2-1DEDF2CDE3F6}" srcId="{82536642-12E3-41EC-BB49-717DE80338BC}" destId="{59EEAB17-11D8-422D-96C4-74637CC223ED}" srcOrd="5" destOrd="0" parTransId="{C063036E-A9E8-4ED4-B257-BB98D67B0343}" sibTransId="{FF38131D-0B52-4BF3-AB5A-B8858D326321}"/>
    <dgm:cxn modelId="{F5127D95-FA19-4355-8723-21C2C5D7CC8B}" srcId="{82536642-12E3-41EC-BB49-717DE80338BC}" destId="{EBB00D43-33D6-4185-8F0A-A353781655B5}" srcOrd="0" destOrd="0" parTransId="{3AC5FB56-ABF0-4C7F-982A-1F6F5798BD2F}" sibTransId="{08AAA07D-BE75-434A-B01F-515826665A95}"/>
    <dgm:cxn modelId="{B821229C-31FB-4173-9C75-6B2E4F935680}" type="presOf" srcId="{82536642-12E3-41EC-BB49-717DE80338BC}" destId="{20499D7F-BCD9-4B69-8B2B-B6BF7E818EDF}" srcOrd="0" destOrd="0" presId="urn:microsoft.com/office/officeart/2005/8/layout/default"/>
    <dgm:cxn modelId="{7D6DB1A9-6336-4613-BAD9-68720F82778E}" type="presOf" srcId="{EF9C6A76-B25F-46A7-B227-7DA6912A873D}" destId="{8B6B7545-B3BB-4B4E-98C9-A0F2A855F03C}" srcOrd="0" destOrd="0" presId="urn:microsoft.com/office/officeart/2005/8/layout/default"/>
    <dgm:cxn modelId="{8A5930CC-336E-483A-9818-44F24CD3C584}" srcId="{82536642-12E3-41EC-BB49-717DE80338BC}" destId="{0D24908A-6907-44E2-B6E1-EA95689B8247}" srcOrd="3" destOrd="0" parTransId="{27305DEC-2831-4C92-8BDF-5E45BCC3CF1C}" sibTransId="{DE3796F7-8DEF-46F2-9591-C8E0324125D8}"/>
    <dgm:cxn modelId="{316E33D7-AAFA-4579-9302-3C2C8E591737}" srcId="{82536642-12E3-41EC-BB49-717DE80338BC}" destId="{9942C7D2-25F4-4033-9289-998CBC9380B0}" srcOrd="4" destOrd="0" parTransId="{B7CBE2B2-6A8F-4455-A0DE-D768CA9F9148}" sibTransId="{6E1F8B20-2ABF-4168-988D-EC02EF95B41D}"/>
    <dgm:cxn modelId="{50E8C9F2-C2D0-4EBE-B757-09E1D835CCB1}" type="presOf" srcId="{0D24908A-6907-44E2-B6E1-EA95689B8247}" destId="{18907CBC-96C3-441C-96FF-D8D3AEC9FD9F}" srcOrd="0" destOrd="0" presId="urn:microsoft.com/office/officeart/2005/8/layout/default"/>
    <dgm:cxn modelId="{A3A8CE31-E921-4B1B-904A-E1A0EE09F9AD}" type="presParOf" srcId="{20499D7F-BCD9-4B69-8B2B-B6BF7E818EDF}" destId="{DDB75978-BDE8-444B-B125-12D635247E54}" srcOrd="0" destOrd="0" presId="urn:microsoft.com/office/officeart/2005/8/layout/default"/>
    <dgm:cxn modelId="{BF501D53-6959-46A7-B9A9-8953B5EB4B48}" type="presParOf" srcId="{20499D7F-BCD9-4B69-8B2B-B6BF7E818EDF}" destId="{08ACD6AB-D3A3-4E53-A538-9C73AE776401}" srcOrd="1" destOrd="0" presId="urn:microsoft.com/office/officeart/2005/8/layout/default"/>
    <dgm:cxn modelId="{3930C969-F3EB-40ED-AAC2-BD1B09B24032}" type="presParOf" srcId="{20499D7F-BCD9-4B69-8B2B-B6BF7E818EDF}" destId="{6EBD5685-5682-4CD3-8DA3-EA6CF3C17C52}" srcOrd="2" destOrd="0" presId="urn:microsoft.com/office/officeart/2005/8/layout/default"/>
    <dgm:cxn modelId="{38BB09E0-5B5A-4364-BF7D-E0A022DE6FF3}" type="presParOf" srcId="{20499D7F-BCD9-4B69-8B2B-B6BF7E818EDF}" destId="{57D8DEDB-18FD-4A9D-825B-9FBB61B982C9}" srcOrd="3" destOrd="0" presId="urn:microsoft.com/office/officeart/2005/8/layout/default"/>
    <dgm:cxn modelId="{169706CF-877E-42E4-BC38-4A6F2E39F269}" type="presParOf" srcId="{20499D7F-BCD9-4B69-8B2B-B6BF7E818EDF}" destId="{8B6B7545-B3BB-4B4E-98C9-A0F2A855F03C}" srcOrd="4" destOrd="0" presId="urn:microsoft.com/office/officeart/2005/8/layout/default"/>
    <dgm:cxn modelId="{05F2647C-DAC9-4C52-8E4B-A4CD2A78CDEF}" type="presParOf" srcId="{20499D7F-BCD9-4B69-8B2B-B6BF7E818EDF}" destId="{BC87FDB5-EA8C-40B5-99F8-38DC91A27D5C}" srcOrd="5" destOrd="0" presId="urn:microsoft.com/office/officeart/2005/8/layout/default"/>
    <dgm:cxn modelId="{98179DD4-642F-4092-BC90-4300299BAEA6}" type="presParOf" srcId="{20499D7F-BCD9-4B69-8B2B-B6BF7E818EDF}" destId="{18907CBC-96C3-441C-96FF-D8D3AEC9FD9F}" srcOrd="6" destOrd="0" presId="urn:microsoft.com/office/officeart/2005/8/layout/default"/>
    <dgm:cxn modelId="{7C632637-F569-419E-A867-524BE1ECF502}" type="presParOf" srcId="{20499D7F-BCD9-4B69-8B2B-B6BF7E818EDF}" destId="{700F764E-8B11-4B9D-A022-D3194CFB4806}" srcOrd="7" destOrd="0" presId="urn:microsoft.com/office/officeart/2005/8/layout/default"/>
    <dgm:cxn modelId="{8EF91360-BE5D-4805-9913-09210A156736}" type="presParOf" srcId="{20499D7F-BCD9-4B69-8B2B-B6BF7E818EDF}" destId="{467BAFF5-98EE-41CD-8986-57A1B22009C9}" srcOrd="8" destOrd="0" presId="urn:microsoft.com/office/officeart/2005/8/layout/default"/>
    <dgm:cxn modelId="{9568C499-36A0-4967-A499-0C594446595C}" type="presParOf" srcId="{20499D7F-BCD9-4B69-8B2B-B6BF7E818EDF}" destId="{5B3756FB-F280-4C51-B0C2-F7EA52E2C67A}" srcOrd="9" destOrd="0" presId="urn:microsoft.com/office/officeart/2005/8/layout/default"/>
    <dgm:cxn modelId="{3CD3B38B-EEE3-485B-924D-5A160D1F199C}" type="presParOf" srcId="{20499D7F-BCD9-4B69-8B2B-B6BF7E818EDF}" destId="{EED7A114-97CF-438D-91E1-ADFE4BCD83A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75978-BDE8-444B-B125-12D635247E54}">
      <dsp:nvSpPr>
        <dsp:cNvPr id="0" name=""/>
        <dsp:cNvSpPr/>
      </dsp:nvSpPr>
      <dsp:spPr>
        <a:xfrm>
          <a:off x="0" y="650072"/>
          <a:ext cx="2334451" cy="140067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Carbon Monoxide</a:t>
          </a:r>
        </a:p>
      </dsp:txBody>
      <dsp:txXfrm>
        <a:off x="0" y="650072"/>
        <a:ext cx="2334451" cy="1400670"/>
      </dsp:txXfrm>
    </dsp:sp>
    <dsp:sp modelId="{6EBD5685-5682-4CD3-8DA3-EA6CF3C17C52}">
      <dsp:nvSpPr>
        <dsp:cNvPr id="0" name=""/>
        <dsp:cNvSpPr/>
      </dsp:nvSpPr>
      <dsp:spPr>
        <a:xfrm>
          <a:off x="2567896" y="650072"/>
          <a:ext cx="2334451" cy="140067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Lead</a:t>
          </a:r>
        </a:p>
      </dsp:txBody>
      <dsp:txXfrm>
        <a:off x="2567896" y="650072"/>
        <a:ext cx="2334451" cy="1400670"/>
      </dsp:txXfrm>
    </dsp:sp>
    <dsp:sp modelId="{8B6B7545-B3BB-4B4E-98C9-A0F2A855F03C}">
      <dsp:nvSpPr>
        <dsp:cNvPr id="0" name=""/>
        <dsp:cNvSpPr/>
      </dsp:nvSpPr>
      <dsp:spPr>
        <a:xfrm>
          <a:off x="5135793" y="650072"/>
          <a:ext cx="2334451" cy="14006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Nitrogen Dioxide</a:t>
          </a:r>
        </a:p>
      </dsp:txBody>
      <dsp:txXfrm>
        <a:off x="5135793" y="650072"/>
        <a:ext cx="2334451" cy="1400670"/>
      </dsp:txXfrm>
    </dsp:sp>
    <dsp:sp modelId="{18907CBC-96C3-441C-96FF-D8D3AEC9FD9F}">
      <dsp:nvSpPr>
        <dsp:cNvPr id="0" name=""/>
        <dsp:cNvSpPr/>
      </dsp:nvSpPr>
      <dsp:spPr>
        <a:xfrm>
          <a:off x="0" y="2284189"/>
          <a:ext cx="2334451" cy="140067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Ozone</a:t>
          </a:r>
        </a:p>
      </dsp:txBody>
      <dsp:txXfrm>
        <a:off x="0" y="2284189"/>
        <a:ext cx="2334451" cy="1400670"/>
      </dsp:txXfrm>
    </dsp:sp>
    <dsp:sp modelId="{467BAFF5-98EE-41CD-8986-57A1B22009C9}">
      <dsp:nvSpPr>
        <dsp:cNvPr id="0" name=""/>
        <dsp:cNvSpPr/>
      </dsp:nvSpPr>
      <dsp:spPr>
        <a:xfrm>
          <a:off x="2567896" y="2284189"/>
          <a:ext cx="2334451" cy="140067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Particulate Matter	</a:t>
          </a:r>
        </a:p>
      </dsp:txBody>
      <dsp:txXfrm>
        <a:off x="2567896" y="2284189"/>
        <a:ext cx="2334451" cy="1400670"/>
      </dsp:txXfrm>
    </dsp:sp>
    <dsp:sp modelId="{EED7A114-97CF-438D-91E1-ADFE4BCD83AA}">
      <dsp:nvSpPr>
        <dsp:cNvPr id="0" name=""/>
        <dsp:cNvSpPr/>
      </dsp:nvSpPr>
      <dsp:spPr>
        <a:xfrm>
          <a:off x="5135793" y="2284189"/>
          <a:ext cx="2334451" cy="1400670"/>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Sulfur Dioxide</a:t>
          </a:r>
        </a:p>
      </dsp:txBody>
      <dsp:txXfrm>
        <a:off x="5135793" y="2284189"/>
        <a:ext cx="2334451" cy="14006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FECA89-D950-4686-B2BE-9FFF0E1C3E2E}" type="datetimeFigureOut">
              <a:rPr lang="en-US" smtClean="0"/>
              <a:t>7/13/2019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3FFD17-67F9-4B8F-835B-AE140BF36F65}" type="slidenum">
              <a:rPr lang="en-US" smtClean="0"/>
              <a:t>‹#›</a:t>
            </a:fld>
            <a:endParaRPr lang="en-US"/>
          </a:p>
        </p:txBody>
      </p:sp>
    </p:spTree>
    <p:extLst>
      <p:ext uri="{BB962C8B-B14F-4D97-AF65-F5344CB8AC3E}">
        <p14:creationId xmlns:p14="http://schemas.microsoft.com/office/powerpoint/2010/main" val="265513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cer.org/cancer/lung-cancer.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ancer.org/cancer/bladder-cancer.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keck.usc.edu/news/research-finds-air-pollution-may-affect-the-way-the-brain-ages-and-func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0FF600-AB9A-4DCE-A63F-D027272BB6BB}" type="slidenum">
              <a:rPr lang="en-US" altLang="en-US" smtClean="0"/>
              <a:pPr/>
              <a:t>1</a:t>
            </a:fld>
            <a:endParaRPr lang="en-US" altLang="en-US"/>
          </a:p>
        </p:txBody>
      </p:sp>
      <p:sp>
        <p:nvSpPr>
          <p:cNvPr id="17411" name="Rectangle 2"/>
          <p:cNvSpPr>
            <a:spLocks noGrp="1" noRot="1" noChangeAspect="1" noChangeArrowheads="1" noTextEdit="1"/>
          </p:cNvSpPr>
          <p:nvPr>
            <p:ph type="sldImg"/>
          </p:nvPr>
        </p:nvSpPr>
        <p:spPr>
          <a:xfrm>
            <a:off x="1414463" y="1162050"/>
            <a:ext cx="4181475" cy="3136900"/>
          </a:xfrm>
          <a:ln/>
        </p:spPr>
      </p:sp>
      <p:sp>
        <p:nvSpPr>
          <p:cNvPr id="17412" name="Rectangle 3"/>
          <p:cNvSpPr>
            <a:spLocks noGrp="1" noChangeArrowheads="1"/>
          </p:cNvSpPr>
          <p:nvPr>
            <p:ph type="body" idx="1"/>
          </p:nvPr>
        </p:nvSpPr>
        <p:spPr>
          <a:noFill/>
        </p:spPr>
        <p:txBody>
          <a:bodyPr/>
          <a:lstStyle/>
          <a:p>
            <a:pPr eaLnBrk="1" hangingPunct="1"/>
            <a:r>
              <a:rPr lang="en-US" altLang="en-US" dirty="0"/>
              <a:t>Good morning and thank you to Physicians for Social Responsibility for the invitation to present today.  My name is Rachel </a:t>
            </a:r>
            <a:r>
              <a:rPr lang="en-US" altLang="en-US" dirty="0" err="1"/>
              <a:t>Filippini</a:t>
            </a:r>
            <a:r>
              <a:rPr lang="en-US" altLang="en-US" dirty="0"/>
              <a:t> and I’m the executive director of the Group Against Smog and Pollution (or GASP).  For fifty years we’ve worked to improve air quality in southwestern Pennsylvania through education, advocacy, policy-making, and legal work. Today, I’ll be discussing air quality and health.  </a:t>
            </a:r>
          </a:p>
        </p:txBody>
      </p:sp>
    </p:spTree>
    <p:extLst>
      <p:ext uri="{BB962C8B-B14F-4D97-AF65-F5344CB8AC3E}">
        <p14:creationId xmlns:p14="http://schemas.microsoft.com/office/powerpoint/2010/main" val="18413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1"/>
            <a:r>
              <a:rPr lang="en-US" dirty="0"/>
              <a:t>Breathing </a:t>
            </a:r>
            <a:r>
              <a:rPr lang="en-US" b="1" dirty="0"/>
              <a:t>ozone</a:t>
            </a:r>
            <a:r>
              <a:rPr lang="en-US" dirty="0"/>
              <a:t> can trigger a variety of </a:t>
            </a:r>
            <a:r>
              <a:rPr lang="en-US" b="1" dirty="0"/>
              <a:t>health</a:t>
            </a:r>
            <a:r>
              <a:rPr lang="en-US" dirty="0"/>
              <a:t> problems including chest pain, coughing, throat irritation, and congestion. It can worsen bronchitis, emphysema, and asthma. </a:t>
            </a:r>
          </a:p>
          <a:p>
            <a:pPr marL="33971"/>
            <a:endParaRPr lang="en-US" b="1" dirty="0"/>
          </a:p>
          <a:p>
            <a:pPr marL="33971"/>
            <a:r>
              <a:rPr lang="en-US" b="1" dirty="0"/>
              <a:t>Ground</a:t>
            </a:r>
            <a:r>
              <a:rPr lang="en-US" dirty="0"/>
              <a:t>-</a:t>
            </a:r>
            <a:r>
              <a:rPr lang="en-US" b="1" dirty="0"/>
              <a:t>level ozone</a:t>
            </a:r>
            <a:r>
              <a:rPr lang="en-US" dirty="0"/>
              <a:t> also can reduce lung function and inflame the linings of the lungs. Repeated exposure may permanently scar lung tissue.</a:t>
            </a:r>
          </a:p>
          <a:p>
            <a:endParaRPr lang="en-US" dirty="0"/>
          </a:p>
        </p:txBody>
      </p:sp>
      <p:sp>
        <p:nvSpPr>
          <p:cNvPr id="4" name="Slide Number Placeholder 3"/>
          <p:cNvSpPr>
            <a:spLocks noGrp="1"/>
          </p:cNvSpPr>
          <p:nvPr>
            <p:ph type="sldNum" sz="quarter" idx="10"/>
          </p:nvPr>
        </p:nvSpPr>
        <p:spPr/>
        <p:txBody>
          <a:bodyPr/>
          <a:lstStyle/>
          <a:p>
            <a:fld id="{DB4157B6-426D-41E8-BE90-956A3A5308D8}" type="slidenum">
              <a:rPr lang="en-US" smtClean="0"/>
              <a:t>10</a:t>
            </a:fld>
            <a:endParaRPr lang="en-US"/>
          </a:p>
        </p:txBody>
      </p:sp>
    </p:spTree>
    <p:extLst>
      <p:ext uri="{BB962C8B-B14F-4D97-AF65-F5344CB8AC3E}">
        <p14:creationId xmlns:p14="http://schemas.microsoft.com/office/powerpoint/2010/main" val="175434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only 2 air quality monitoring</a:t>
            </a:r>
            <a:r>
              <a:rPr lang="en-US" baseline="0" dirty="0"/>
              <a:t> sites in Erie County.  One in the City of Erie, which monitors for ozone, CO, NO2, PM2.5 and PM10 and another on Presque Isle which monitors for VOCs and metals.  </a:t>
            </a:r>
          </a:p>
          <a:p>
            <a:endParaRPr lang="en-US" baseline="0" dirty="0"/>
          </a:p>
          <a:p>
            <a:r>
              <a:rPr lang="en-US" sz="1200" kern="1200" dirty="0">
                <a:solidFill>
                  <a:schemeClr val="tx1"/>
                </a:solidFill>
                <a:effectLst/>
                <a:latin typeface="+mn-lt"/>
                <a:ea typeface="+mn-ea"/>
                <a:cs typeface="+mn-cs"/>
              </a:rPr>
              <a:t>This means there isn’t a robust network of monitors in the area.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11</a:t>
            </a:fld>
            <a:endParaRPr lang="en-US"/>
          </a:p>
        </p:txBody>
      </p:sp>
    </p:spTree>
    <p:extLst>
      <p:ext uri="{BB962C8B-B14F-4D97-AF65-F5344CB8AC3E}">
        <p14:creationId xmlns:p14="http://schemas.microsoft.com/office/powerpoint/2010/main" val="40374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are the air pollutants associated with unconventional gas</a:t>
            </a:r>
            <a:r>
              <a:rPr lang="en-US" altLang="en-US" baseline="0" dirty="0"/>
              <a:t> drilling? </a:t>
            </a:r>
            <a:r>
              <a:rPr lang="en-US" altLang="en-US" dirty="0"/>
              <a:t>Nitrogen Oxides (NOx),</a:t>
            </a:r>
            <a:r>
              <a:rPr lang="en-US" altLang="en-US" baseline="0" dirty="0"/>
              <a:t> </a:t>
            </a:r>
            <a:r>
              <a:rPr lang="en-US" altLang="en-US" dirty="0"/>
              <a:t>Volatile Organic Compounds (VOCs),</a:t>
            </a:r>
            <a:r>
              <a:rPr lang="en-US" altLang="en-US" baseline="0" dirty="0"/>
              <a:t> </a:t>
            </a:r>
            <a:r>
              <a:rPr lang="en-US" altLang="en-US" dirty="0"/>
              <a:t>Sulfur Oxides (</a:t>
            </a:r>
            <a:r>
              <a:rPr lang="en-US" altLang="en-US" dirty="0" err="1"/>
              <a:t>SOx</a:t>
            </a:r>
            <a:r>
              <a:rPr lang="en-US" altLang="en-US" dirty="0"/>
              <a:t>),</a:t>
            </a:r>
            <a:r>
              <a:rPr lang="en-US" altLang="en-US" baseline="0" dirty="0"/>
              <a:t> </a:t>
            </a:r>
            <a:r>
              <a:rPr lang="en-US" altLang="en-US" dirty="0"/>
              <a:t>Particulate Matter,</a:t>
            </a:r>
            <a:r>
              <a:rPr lang="en-US" altLang="en-US" baseline="0" dirty="0"/>
              <a:t> </a:t>
            </a:r>
            <a:r>
              <a:rPr lang="en-US" altLang="en-US" dirty="0"/>
              <a:t>Methane,</a:t>
            </a:r>
            <a:r>
              <a:rPr lang="en-US" altLang="en-US" baseline="0" dirty="0"/>
              <a:t> </a:t>
            </a:r>
            <a:r>
              <a:rPr lang="en-US" altLang="en-US" dirty="0"/>
              <a:t>Formaldehyde, Benzene, and others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12</a:t>
            </a:fld>
            <a:endParaRPr lang="en-US"/>
          </a:p>
        </p:txBody>
      </p:sp>
    </p:spTree>
    <p:extLst>
      <p:ext uri="{BB962C8B-B14F-4D97-AF65-F5344CB8AC3E}">
        <p14:creationId xmlns:p14="http://schemas.microsoft.com/office/powerpoint/2010/main" val="123924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The air pollution comes from many parts of the process. From constructing well pads, to </a:t>
            </a:r>
          </a:p>
          <a:p>
            <a:pPr>
              <a:lnSpc>
                <a:spcPct val="90000"/>
              </a:lnSpc>
            </a:pPr>
            <a:r>
              <a:rPr lang="en-US" altLang="en-US" dirty="0"/>
              <a:t>Truck traffic</a:t>
            </a:r>
          </a:p>
          <a:p>
            <a:pPr>
              <a:lnSpc>
                <a:spcPct val="90000"/>
              </a:lnSpc>
            </a:pPr>
            <a:r>
              <a:rPr lang="en-US" altLang="en-US" dirty="0"/>
              <a:t>Well drilling, fracking, venting, and flaring</a:t>
            </a:r>
          </a:p>
          <a:p>
            <a:pPr>
              <a:lnSpc>
                <a:spcPct val="90000"/>
              </a:lnSpc>
            </a:pPr>
            <a:r>
              <a:rPr lang="en-US" altLang="en-US" dirty="0"/>
              <a:t>Natural gas processing, transmission, and storage</a:t>
            </a:r>
          </a:p>
          <a:p>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13</a:t>
            </a:fld>
            <a:endParaRPr lang="en-US"/>
          </a:p>
        </p:txBody>
      </p:sp>
    </p:spTree>
    <p:extLst>
      <p:ext uri="{BB962C8B-B14F-4D97-AF65-F5344CB8AC3E}">
        <p14:creationId xmlns:p14="http://schemas.microsoft.com/office/powerpoint/2010/main" val="316835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Pennsylvania’s gas industry leaked enough methane to heat nearly 65,000 homes, and recent studies have shown that official measures of methane leakage rates are vastly underestimated by regulatory agencies.</a:t>
            </a:r>
          </a:p>
          <a:p>
            <a:endParaRPr lang="en-US" dirty="0"/>
          </a:p>
          <a:p>
            <a:r>
              <a:rPr lang="en-US" dirty="0"/>
              <a:t>Methane isn’t the only thing leaking throughout oil and gas operations. Many air pollutants, potentially harmful for our families and communities, are emitted along with heat-trapping methane. </a:t>
            </a:r>
          </a:p>
        </p:txBody>
      </p:sp>
      <p:sp>
        <p:nvSpPr>
          <p:cNvPr id="4" name="Slide Number Placeholder 3"/>
          <p:cNvSpPr>
            <a:spLocks noGrp="1"/>
          </p:cNvSpPr>
          <p:nvPr>
            <p:ph type="sldNum" sz="quarter" idx="10"/>
          </p:nvPr>
        </p:nvSpPr>
        <p:spPr/>
        <p:txBody>
          <a:bodyPr/>
          <a:lstStyle/>
          <a:p>
            <a:fld id="{9F3FFD17-67F9-4B8F-835B-AE140BF36F65}" type="slidenum">
              <a:rPr lang="en-US" smtClean="0"/>
              <a:t>14</a:t>
            </a:fld>
            <a:endParaRPr lang="en-US"/>
          </a:p>
        </p:txBody>
      </p:sp>
    </p:spTree>
    <p:extLst>
      <p:ext uri="{BB962C8B-B14F-4D97-AF65-F5344CB8AC3E}">
        <p14:creationId xmlns:p14="http://schemas.microsoft.com/office/powerpoint/2010/main" val="390854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Air pollution makes infections worse and makes lungs more susceptible to getting infections in the first place.  Pollution causes your airways to narrow, decreasing airflow, and amps up the production of mucus.  It also may prevent the lungs from effectively filtering out bacteria and viruses.</a:t>
            </a:r>
          </a:p>
          <a:p>
            <a:endParaRPr lang="en-US" dirty="0"/>
          </a:p>
          <a:p>
            <a:r>
              <a:rPr lang="en-US" sz="1200" kern="1200" dirty="0">
                <a:solidFill>
                  <a:schemeClr val="tx1"/>
                </a:solidFill>
                <a:effectLst/>
                <a:latin typeface="+mn-lt"/>
                <a:ea typeface="+mn-ea"/>
                <a:cs typeface="+mn-cs"/>
              </a:rPr>
              <a:t>According to </a:t>
            </a:r>
            <a:r>
              <a:rPr lang="en-US" sz="1200" kern="1200" dirty="0" err="1">
                <a:solidFill>
                  <a:schemeClr val="tx1"/>
                </a:solidFill>
                <a:effectLst/>
                <a:latin typeface="+mn-lt"/>
                <a:ea typeface="+mn-ea"/>
                <a:cs typeface="+mn-cs"/>
              </a:rPr>
              <a:t>PennEnvironment</a:t>
            </a:r>
            <a:r>
              <a:rPr lang="en-US" sz="1200" kern="1200" dirty="0">
                <a:solidFill>
                  <a:schemeClr val="tx1"/>
                </a:solidFill>
                <a:effectLst/>
                <a:latin typeface="+mn-lt"/>
                <a:ea typeface="+mn-ea"/>
                <a:cs typeface="+mn-cs"/>
              </a:rPr>
              <a:t>, Erie experienced 71 days in 2016 in which air pollution reached levels that posed at least a moderate health concern to people with lung diseases. </a:t>
            </a:r>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15</a:t>
            </a:fld>
            <a:endParaRPr lang="en-US"/>
          </a:p>
        </p:txBody>
      </p:sp>
    </p:spTree>
    <p:extLst>
      <p:ext uri="{BB962C8B-B14F-4D97-AF65-F5344CB8AC3E}">
        <p14:creationId xmlns:p14="http://schemas.microsoft.com/office/powerpoint/2010/main" val="389781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Air pollution can trigger heart attacks, stroke, and irregular heart rhythms, especially for those that are already susceptible.</a:t>
            </a:r>
          </a:p>
          <a:p>
            <a:endParaRPr lang="en-US" dirty="0"/>
          </a:p>
          <a:p>
            <a:pPr defTabSz="931774">
              <a:defRPr/>
            </a:pPr>
            <a:r>
              <a:rPr lang="en-US" dirty="0"/>
              <a:t>Air pollution not only exacerbates existing heart conditions but it also appears to have a role in the development of the disease with particularly strong evidence for an adverse effect from particulate matter compared with gaseous pollutants </a:t>
            </a:r>
          </a:p>
          <a:p>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16</a:t>
            </a:fld>
            <a:endParaRPr lang="en-US"/>
          </a:p>
        </p:txBody>
      </p:sp>
    </p:spTree>
    <p:extLst>
      <p:ext uri="{BB962C8B-B14F-4D97-AF65-F5344CB8AC3E}">
        <p14:creationId xmlns:p14="http://schemas.microsoft.com/office/powerpoint/2010/main" val="171589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International Agency for Research on Cancer (IARC) has classified outdoor air pollution – as a whole -- as a carcinogen. In its evaluation, they concluded that outdoor air pollution causes </a:t>
            </a:r>
            <a:r>
              <a:rPr lang="en-US" dirty="0">
                <a:hlinkClick r:id="rId3"/>
              </a:rPr>
              <a:t>lung cancer</a:t>
            </a:r>
            <a:r>
              <a:rPr lang="en-US" dirty="0"/>
              <a:t> and is also linked to an increased risk for </a:t>
            </a:r>
            <a:r>
              <a:rPr lang="en-US" dirty="0">
                <a:hlinkClick r:id="rId4"/>
              </a:rPr>
              <a:t>bladder cancer</a:t>
            </a:r>
            <a:r>
              <a:rPr lang="en-US" dirty="0"/>
              <a:t>.</a:t>
            </a:r>
          </a:p>
          <a:p>
            <a:pPr defTabSz="931774">
              <a:defRPr/>
            </a:pPr>
            <a:endParaRPr lang="en-US" dirty="0"/>
          </a:p>
          <a:p>
            <a:pPr defTabSz="931774">
              <a:defRPr/>
            </a:pPr>
            <a:r>
              <a:rPr lang="en-US" dirty="0"/>
              <a:t>The IARC also classified another major component of outdoor air pollution – particulate matter – as a carcinogen on its own. </a:t>
            </a:r>
          </a:p>
        </p:txBody>
      </p:sp>
      <p:sp>
        <p:nvSpPr>
          <p:cNvPr id="4" name="Slide Number Placeholder 3"/>
          <p:cNvSpPr>
            <a:spLocks noGrp="1"/>
          </p:cNvSpPr>
          <p:nvPr>
            <p:ph type="sldNum" sz="quarter" idx="10"/>
          </p:nvPr>
        </p:nvSpPr>
        <p:spPr/>
        <p:txBody>
          <a:bodyPr/>
          <a:lstStyle/>
          <a:p>
            <a:fld id="{9F3FFD17-67F9-4B8F-835B-AE140BF36F65}" type="slidenum">
              <a:rPr lang="en-US" smtClean="0"/>
              <a:t>17</a:t>
            </a:fld>
            <a:endParaRPr lang="en-US"/>
          </a:p>
        </p:txBody>
      </p:sp>
    </p:spTree>
    <p:extLst>
      <p:ext uri="{BB962C8B-B14F-4D97-AF65-F5344CB8AC3E}">
        <p14:creationId xmlns:p14="http://schemas.microsoft.com/office/powerpoint/2010/main" val="283285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is linked with cognitive decline and accelerated brain aging</a:t>
            </a:r>
          </a:p>
          <a:p>
            <a:endParaRPr lang="en-US" dirty="0"/>
          </a:p>
          <a:p>
            <a:r>
              <a:rPr lang="en-US" dirty="0"/>
              <a:t>Neurological impacts include neuro-inflammation, stroke and neuro-degenerative disorders</a:t>
            </a:r>
          </a:p>
          <a:p>
            <a:endParaRPr lang="en-US" dirty="0"/>
          </a:p>
          <a:p>
            <a:r>
              <a:rPr lang="en-US" dirty="0"/>
              <a:t>Some studies have linked long-term exposure to high PM2.5 levels to </a:t>
            </a:r>
            <a:r>
              <a:rPr lang="en-US" u="sng" dirty="0">
                <a:hlinkClick r:id="rId3"/>
              </a:rPr>
              <a:t>smaller gray and white matter volumes</a:t>
            </a:r>
            <a:r>
              <a:rPr lang="en-US" dirty="0"/>
              <a:t> in important areas such as the frontal lobe, which carries out thinking, decision-making and planning -- https://keck.usc.edu/air-pollution-may-lead-to-dementia-in-older-women/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6079979-2E50-41C7-98B3-4D343334819F}" type="slidenum">
              <a:rPr lang="en-US" smtClean="0"/>
              <a:t>18</a:t>
            </a:fld>
            <a:endParaRPr lang="en-US"/>
          </a:p>
        </p:txBody>
      </p:sp>
    </p:spTree>
    <p:extLst>
      <p:ext uri="{BB962C8B-B14F-4D97-AF65-F5344CB8AC3E}">
        <p14:creationId xmlns:p14="http://schemas.microsoft.com/office/powerpoint/2010/main" val="118909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a:t>
            </a:r>
            <a:r>
              <a:rPr lang="en-US" baseline="0" dirty="0"/>
              <a:t> is immune to air pollution but some populations are especially vulnerable.  This includes the elderly and those with underlying health conditions, children, athletes who may be active outdoors, pregnant women and their unborn children, those that work in settings that put them in close to proximity to pollution sources, and those that live closer to pollution sources. </a:t>
            </a:r>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19</a:t>
            </a:fld>
            <a:endParaRPr lang="en-US"/>
          </a:p>
        </p:txBody>
      </p:sp>
    </p:spTree>
    <p:extLst>
      <p:ext uri="{BB962C8B-B14F-4D97-AF65-F5344CB8AC3E}">
        <p14:creationId xmlns:p14="http://schemas.microsoft.com/office/powerpoint/2010/main" val="383334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Thanks</a:t>
            </a:r>
            <a:r>
              <a:rPr lang="en-US" dirty="0"/>
              <a:t> to the Clean Air Act we have made progress</a:t>
            </a:r>
            <a:r>
              <a:rPr lang="en-US" baseline="0" dirty="0"/>
              <a:t> on reducing harmful air pollution across the United States.  However air pollution remains a significant public health concern.  Far too many people live in areas where the air they breathe poses a health risk and can even shorten their life. </a:t>
            </a:r>
          </a:p>
          <a:p>
            <a:endParaRPr lang="en-US" baseline="0" dirty="0"/>
          </a:p>
        </p:txBody>
      </p:sp>
      <p:sp>
        <p:nvSpPr>
          <p:cNvPr id="4" name="Slide Number Placeholder 3"/>
          <p:cNvSpPr>
            <a:spLocks noGrp="1"/>
          </p:cNvSpPr>
          <p:nvPr>
            <p:ph type="sldNum" sz="quarter" idx="10"/>
          </p:nvPr>
        </p:nvSpPr>
        <p:spPr/>
        <p:txBody>
          <a:bodyPr/>
          <a:lstStyle/>
          <a:p>
            <a:fld id="{9F3FFD17-67F9-4B8F-835B-AE140BF36F65}" type="slidenum">
              <a:rPr lang="en-US" smtClean="0"/>
              <a:t>2</a:t>
            </a:fld>
            <a:endParaRPr lang="en-US"/>
          </a:p>
        </p:txBody>
      </p:sp>
    </p:spTree>
    <p:extLst>
      <p:ext uri="{BB962C8B-B14F-4D97-AF65-F5344CB8AC3E}">
        <p14:creationId xmlns:p14="http://schemas.microsoft.com/office/powerpoint/2010/main" val="51690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Environmental Protection</a:t>
            </a:r>
            <a:r>
              <a:rPr lang="en-US" baseline="0" dirty="0"/>
              <a:t> Agency </a:t>
            </a:r>
            <a:r>
              <a:rPr lang="en-US" dirty="0"/>
              <a:t>over 20 million school days and work days are lost each year</a:t>
            </a:r>
            <a:r>
              <a:rPr lang="en-US" baseline="0" dirty="0"/>
              <a:t> due to air pollution.  The estimated excess mortality is 125,000 deaths/year.  </a:t>
            </a:r>
          </a:p>
          <a:p>
            <a:endParaRPr lang="en-US" baseline="0" dirty="0"/>
          </a:p>
          <a:p>
            <a:r>
              <a:rPr lang="en-US" baseline="0" dirty="0"/>
              <a:t>More than 122 million people are living in counties with one or more pollutants exceeding the National Ambient Air Quality Standards.</a:t>
            </a:r>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3</a:t>
            </a:fld>
            <a:endParaRPr lang="en-US"/>
          </a:p>
        </p:txBody>
      </p:sp>
    </p:spTree>
    <p:extLst>
      <p:ext uri="{BB962C8B-B14F-4D97-AF65-F5344CB8AC3E}">
        <p14:creationId xmlns:p14="http://schemas.microsoft.com/office/powerpoint/2010/main" val="299792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is linked to many health problems</a:t>
            </a:r>
            <a:r>
              <a:rPr lang="en-US" baseline="0" dirty="0"/>
              <a:t> – everything from asthma, to various cancers, heart attacks, diabetes, and dementia.  There have been more than 2800 publications on air pollution and human health in PubMed since 2016.</a:t>
            </a:r>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4</a:t>
            </a:fld>
            <a:endParaRPr lang="en-US"/>
          </a:p>
        </p:txBody>
      </p:sp>
    </p:spTree>
    <p:extLst>
      <p:ext uri="{BB962C8B-B14F-4D97-AF65-F5344CB8AC3E}">
        <p14:creationId xmlns:p14="http://schemas.microsoft.com/office/powerpoint/2010/main" val="15478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say air pollution</a:t>
            </a:r>
            <a:r>
              <a:rPr lang="en-US" baseline="0" dirty="0"/>
              <a:t> what are we really concerned about?  For one, we are concerned with exposure to t</a:t>
            </a:r>
            <a:r>
              <a:rPr lang="en-US" dirty="0"/>
              <a:t>hese six criteria air</a:t>
            </a:r>
            <a:r>
              <a:rPr lang="en-US" baseline="0" dirty="0"/>
              <a:t> pollutants.  Theses pollutants are ubiquitous, they can harm your health, and the EPA has set federal standards that must be met for them.  </a:t>
            </a:r>
          </a:p>
          <a:p>
            <a:endParaRPr lang="en-US" baseline="0" dirty="0"/>
          </a:p>
        </p:txBody>
      </p:sp>
      <p:sp>
        <p:nvSpPr>
          <p:cNvPr id="4" name="Slide Number Placeholder 3"/>
          <p:cNvSpPr>
            <a:spLocks noGrp="1"/>
          </p:cNvSpPr>
          <p:nvPr>
            <p:ph type="sldNum" sz="quarter" idx="10"/>
          </p:nvPr>
        </p:nvSpPr>
        <p:spPr/>
        <p:txBody>
          <a:bodyPr/>
          <a:lstStyle/>
          <a:p>
            <a:fld id="{9F3FFD17-67F9-4B8F-835B-AE140BF36F65}" type="slidenum">
              <a:rPr lang="en-US" smtClean="0"/>
              <a:t>5</a:t>
            </a:fld>
            <a:endParaRPr lang="en-US"/>
          </a:p>
        </p:txBody>
      </p:sp>
    </p:spTree>
    <p:extLst>
      <p:ext uri="{BB962C8B-B14F-4D97-AF65-F5344CB8AC3E}">
        <p14:creationId xmlns:p14="http://schemas.microsoft.com/office/powerpoint/2010/main" val="320505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Particulate matter (PM) includes solid and liquid droplets of various sizes suspended in air. </a:t>
            </a:r>
          </a:p>
          <a:p>
            <a:endParaRPr lang="en-US" dirty="0"/>
          </a:p>
          <a:p>
            <a:pPr>
              <a:buFont typeface="Symbol" panose="05050102010706020507" pitchFamily="18" charset="2"/>
              <a:buNone/>
            </a:pPr>
            <a:r>
              <a:rPr lang="en-US" dirty="0"/>
              <a:t>These particles range in size. </a:t>
            </a:r>
            <a:r>
              <a:rPr lang="en-US" altLang="en-US" dirty="0">
                <a:sym typeface="Symbol" panose="05050102010706020507" pitchFamily="18" charset="2"/>
              </a:rPr>
              <a:t>Particles b</a:t>
            </a:r>
            <a:r>
              <a:rPr lang="en-US" altLang="en-US" dirty="0"/>
              <a:t>etween 10 µm and 2.5 µm are often described as coarse PM (PM10) and are associated with road dust and salt.</a:t>
            </a:r>
          </a:p>
        </p:txBody>
      </p:sp>
      <p:sp>
        <p:nvSpPr>
          <p:cNvPr id="4" name="Slide Number Placeholder 3"/>
          <p:cNvSpPr>
            <a:spLocks noGrp="1"/>
          </p:cNvSpPr>
          <p:nvPr>
            <p:ph type="sldNum" sz="quarter" idx="10"/>
          </p:nvPr>
        </p:nvSpPr>
        <p:spPr/>
        <p:txBody>
          <a:bodyPr/>
          <a:lstStyle/>
          <a:p>
            <a:fld id="{DB4157B6-426D-41E8-BE90-956A3A5308D8}" type="slidenum">
              <a:rPr lang="en-US" smtClean="0"/>
              <a:t>6</a:t>
            </a:fld>
            <a:endParaRPr lang="en-US"/>
          </a:p>
        </p:txBody>
      </p:sp>
    </p:spTree>
    <p:extLst>
      <p:ext uri="{BB962C8B-B14F-4D97-AF65-F5344CB8AC3E}">
        <p14:creationId xmlns:p14="http://schemas.microsoft.com/office/powerpoint/2010/main" val="392877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Particles with diameter equal to or less than 2.5 µm are referred to as fine particles(PM2.5) and they commonly result from combustion. S</a:t>
            </a:r>
            <a:r>
              <a:rPr lang="en-US" dirty="0"/>
              <a:t>ome particles might be more harmful than others – it depends on composition and oxidative potential…but I want to reinforce the message that there is really no safe level of PM2.5 pollution.</a:t>
            </a:r>
          </a:p>
          <a:p>
            <a:pPr defTabSz="931774">
              <a:defRPr/>
            </a:pPr>
            <a:endParaRPr lang="en-US" dirty="0"/>
          </a:p>
          <a:p>
            <a:r>
              <a:rPr lang="en-US" altLang="en-US" dirty="0"/>
              <a:t>Particles with diameter less than 0</a:t>
            </a:r>
            <a:r>
              <a:rPr lang="en-US" altLang="en-US" b="1" dirty="0"/>
              <a:t>.</a:t>
            </a:r>
            <a:r>
              <a:rPr lang="en-US" altLang="en-US" dirty="0"/>
              <a:t>1 </a:t>
            </a:r>
            <a:r>
              <a:rPr lang="en-US" altLang="en-US" dirty="0" err="1"/>
              <a:t>μm</a:t>
            </a:r>
            <a:r>
              <a:rPr lang="en-US" altLang="en-US" dirty="0"/>
              <a:t> are referred to as ultrafine particles</a:t>
            </a:r>
            <a:r>
              <a:rPr lang="en-US" altLang="en-US" i="1" dirty="0"/>
              <a:t> </a:t>
            </a:r>
            <a:r>
              <a:rPr lang="en-US" altLang="en-US" dirty="0"/>
              <a:t>(UFP).  Diesel emissions are a significant source of ultrafine particles in the atmosphere. </a:t>
            </a:r>
            <a:br>
              <a:rPr lang="en-US" altLang="en-US" dirty="0"/>
            </a:br>
            <a:endParaRPr lang="en-US" dirty="0"/>
          </a:p>
        </p:txBody>
      </p:sp>
      <p:sp>
        <p:nvSpPr>
          <p:cNvPr id="4" name="Slide Number Placeholder 3"/>
          <p:cNvSpPr>
            <a:spLocks noGrp="1"/>
          </p:cNvSpPr>
          <p:nvPr>
            <p:ph type="sldNum" sz="quarter" idx="10"/>
          </p:nvPr>
        </p:nvSpPr>
        <p:spPr/>
        <p:txBody>
          <a:bodyPr/>
          <a:lstStyle/>
          <a:p>
            <a:fld id="{DB4157B6-426D-41E8-BE90-956A3A5308D8}" type="slidenum">
              <a:rPr lang="en-US" smtClean="0"/>
              <a:t>7</a:t>
            </a:fld>
            <a:endParaRPr lang="en-US"/>
          </a:p>
        </p:txBody>
      </p:sp>
    </p:spTree>
    <p:extLst>
      <p:ext uri="{BB962C8B-B14F-4D97-AF65-F5344CB8AC3E}">
        <p14:creationId xmlns:p14="http://schemas.microsoft.com/office/powerpoint/2010/main" val="79429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Franklin Gothic Demi" pitchFamily="34" charset="0"/>
              </a:rPr>
              <a:t>Size matters.  Larger particles are linked to inflammation of the respiratory system, bronchitis, asthma, allergies, coughing, and reduced lung capacity</a:t>
            </a:r>
          </a:p>
          <a:p>
            <a:pPr eaLnBrk="1" hangingPunct="1"/>
            <a:endParaRPr lang="en-US" altLang="en-US" dirty="0">
              <a:latin typeface="Franklin Gothic Demi" pitchFamily="34" charset="0"/>
            </a:endParaRPr>
          </a:p>
          <a:p>
            <a:pPr eaLnBrk="1" hangingPunct="1"/>
            <a:r>
              <a:rPr lang="en-US" altLang="en-US" dirty="0">
                <a:latin typeface="Franklin Gothic Demi" pitchFamily="34" charset="0"/>
              </a:rPr>
              <a:t>PM2.5 is linked to heart attacks, strokes, arrhythmias, lung cancers</a:t>
            </a:r>
          </a:p>
          <a:p>
            <a:pPr eaLnBrk="1" hangingPunct="1"/>
            <a:endParaRPr lang="en-US" altLang="en-US" dirty="0">
              <a:latin typeface="Franklin Gothic Demi" pitchFamily="34" charset="0"/>
            </a:endParaRPr>
          </a:p>
          <a:p>
            <a:pPr eaLnBrk="1" hangingPunct="1"/>
            <a:r>
              <a:rPr lang="en-US" altLang="en-US" dirty="0">
                <a:latin typeface="Franklin Gothic Demi" pitchFamily="34" charset="0"/>
              </a:rPr>
              <a:t>And ultrafine particles are associated with brain damage and organ cancers</a:t>
            </a:r>
          </a:p>
          <a:p>
            <a:endParaRPr lang="en-US" altLang="en-US" sz="1100" dirty="0">
              <a:latin typeface="Franklin Gothic Demi" pitchFamily="34" charset="0"/>
            </a:endParaRPr>
          </a:p>
          <a:p>
            <a:r>
              <a:rPr lang="en-US" dirty="0"/>
              <a:t>Slide source: http://urbanemissions.blogspot.com/2017/01/infographic-penetration-of-particulate.html</a:t>
            </a:r>
          </a:p>
        </p:txBody>
      </p:sp>
      <p:sp>
        <p:nvSpPr>
          <p:cNvPr id="4" name="Slide Number Placeholder 3"/>
          <p:cNvSpPr>
            <a:spLocks noGrp="1"/>
          </p:cNvSpPr>
          <p:nvPr>
            <p:ph type="sldNum" sz="quarter" idx="10"/>
          </p:nvPr>
        </p:nvSpPr>
        <p:spPr/>
        <p:txBody>
          <a:bodyPr/>
          <a:lstStyle/>
          <a:p>
            <a:fld id="{DB4157B6-426D-41E8-BE90-956A3A5308D8}" type="slidenum">
              <a:rPr lang="en-US" smtClean="0"/>
              <a:t>8</a:t>
            </a:fld>
            <a:endParaRPr lang="en-US"/>
          </a:p>
        </p:txBody>
      </p:sp>
    </p:spTree>
    <p:extLst>
      <p:ext uri="{BB962C8B-B14F-4D97-AF65-F5344CB8AC3E}">
        <p14:creationId xmlns:p14="http://schemas.microsoft.com/office/powerpoint/2010/main" val="315021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Ozone is created by reactions of oxides of nitrogen (NOx) and volatile organic compounds (VOCs) from vehicle exhaust, industrial emissions, gasoline vapors, chemical solvents, and natural sources in the presence of sunlight.</a:t>
            </a:r>
          </a:p>
          <a:p>
            <a:endParaRPr lang="en-US" dirty="0"/>
          </a:p>
          <a:p>
            <a:r>
              <a:rPr lang="en-US" dirty="0"/>
              <a:t>ALA’s most recent </a:t>
            </a:r>
            <a:r>
              <a:rPr lang="en-US" dirty="0" err="1"/>
              <a:t>SoTA</a:t>
            </a:r>
            <a:r>
              <a:rPr lang="en-US" dirty="0"/>
              <a:t> report gave Erie County a</a:t>
            </a:r>
            <a:r>
              <a:rPr lang="en-US" baseline="0" dirty="0"/>
              <a:t> C for ozone pollution</a:t>
            </a:r>
            <a:endParaRPr lang="en-US" dirty="0"/>
          </a:p>
        </p:txBody>
      </p:sp>
      <p:sp>
        <p:nvSpPr>
          <p:cNvPr id="4" name="Slide Number Placeholder 3"/>
          <p:cNvSpPr>
            <a:spLocks noGrp="1"/>
          </p:cNvSpPr>
          <p:nvPr>
            <p:ph type="sldNum" sz="quarter" idx="10"/>
          </p:nvPr>
        </p:nvSpPr>
        <p:spPr/>
        <p:txBody>
          <a:bodyPr/>
          <a:lstStyle/>
          <a:p>
            <a:fld id="{9F3FFD17-67F9-4B8F-835B-AE140BF36F65}" type="slidenum">
              <a:rPr lang="en-US" smtClean="0"/>
              <a:t>9</a:t>
            </a:fld>
            <a:endParaRPr lang="en-US"/>
          </a:p>
        </p:txBody>
      </p:sp>
    </p:spTree>
    <p:extLst>
      <p:ext uri="{BB962C8B-B14F-4D97-AF65-F5344CB8AC3E}">
        <p14:creationId xmlns:p14="http://schemas.microsoft.com/office/powerpoint/2010/main" val="338921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02B77-F4B4-4FD7-AED8-8A6A5836E25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35506767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02B77-F4B4-4FD7-AED8-8A6A5836E25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28541884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02B77-F4B4-4FD7-AED8-8A6A5836E25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74586880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4267200" y="6248400"/>
            <a:ext cx="4419600" cy="476250"/>
          </a:xfrm>
        </p:spPr>
        <p:txBody>
          <a:bodyPr/>
          <a:lstStyle>
            <a:lvl1pPr>
              <a:defRPr b="1">
                <a:solidFill>
                  <a:schemeClr val="accent2"/>
                </a:solidFill>
              </a:defRPr>
            </a:lvl1pPr>
          </a:lstStyle>
          <a:p>
            <a:pPr>
              <a:defRPr/>
            </a:pPr>
            <a:r>
              <a:rPr lang="en-US" altLang="en-US"/>
              <a:t>Group Against Smog and Pollution, Inc.</a:t>
            </a:r>
          </a:p>
          <a:p>
            <a:pPr>
              <a:defRPr/>
            </a:pPr>
            <a:r>
              <a:rPr lang="en-US" altLang="en-US" b="0">
                <a:solidFill>
                  <a:schemeClr val="tx1"/>
                </a:solidFill>
              </a:rPr>
              <a:t>http://www.gasp-pgh.org</a:t>
            </a:r>
          </a:p>
        </p:txBody>
      </p:sp>
    </p:spTree>
    <p:extLst>
      <p:ext uri="{BB962C8B-B14F-4D97-AF65-F5344CB8AC3E}">
        <p14:creationId xmlns:p14="http://schemas.microsoft.com/office/powerpoint/2010/main" val="74154727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02B77-F4B4-4FD7-AED8-8A6A5836E25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40466711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02B77-F4B4-4FD7-AED8-8A6A5836E258}"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41877730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02B77-F4B4-4FD7-AED8-8A6A5836E258}"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23480246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02B77-F4B4-4FD7-AED8-8A6A5836E258}" type="datetimeFigureOut">
              <a:rPr lang="en-US" smtClean="0"/>
              <a:t>7/13/2019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323097983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02B77-F4B4-4FD7-AED8-8A6A5836E258}" type="datetimeFigureOut">
              <a:rPr lang="en-US" smtClean="0"/>
              <a:t>7/13/2019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297066806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02B77-F4B4-4FD7-AED8-8A6A5836E258}" type="datetimeFigureOut">
              <a:rPr lang="en-US" smtClean="0"/>
              <a:t>7/13/2019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39417883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02B77-F4B4-4FD7-AED8-8A6A5836E258}"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57782595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02B77-F4B4-4FD7-AED8-8A6A5836E258}"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8BFB3-CB62-4038-8DBA-0FF74665695D}" type="slidenum">
              <a:rPr lang="en-US" smtClean="0"/>
              <a:t>‹#›</a:t>
            </a:fld>
            <a:endParaRPr lang="en-US"/>
          </a:p>
        </p:txBody>
      </p:sp>
    </p:spTree>
    <p:extLst>
      <p:ext uri="{BB962C8B-B14F-4D97-AF65-F5344CB8AC3E}">
        <p14:creationId xmlns:p14="http://schemas.microsoft.com/office/powerpoint/2010/main" val="23047974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02B77-F4B4-4FD7-AED8-8A6A5836E258}" type="datetimeFigureOut">
              <a:rPr lang="en-US" smtClean="0"/>
              <a:t>7/13/2019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8BFB3-CB62-4038-8DBA-0FF74665695D}" type="slidenum">
              <a:rPr lang="en-US" smtClean="0"/>
              <a:t>‹#›</a:t>
            </a:fld>
            <a:endParaRPr lang="en-US"/>
          </a:p>
        </p:txBody>
      </p:sp>
    </p:spTree>
    <p:extLst>
      <p:ext uri="{BB962C8B-B14F-4D97-AF65-F5344CB8AC3E}">
        <p14:creationId xmlns:p14="http://schemas.microsoft.com/office/powerpoint/2010/main" val="947787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asp-pgh.org/" TargetMode="External"/><Relationship Id="rId2" Type="http://schemas.openxmlformats.org/officeDocument/2006/relationships/hyperlink" Target="mailto:rachel@gasp-pgh.or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rtlCol="0">
            <a:normAutofit fontScale="90000"/>
          </a:bodyPr>
          <a:lstStyle/>
          <a:p>
            <a:pPr>
              <a:defRPr/>
            </a:pPr>
            <a:r>
              <a:rPr lang="en-US" altLang="en-US" b="1" dirty="0"/>
              <a:t>Group Against Smog </a:t>
            </a:r>
            <a:br>
              <a:rPr lang="en-US" altLang="en-US" b="1" dirty="0"/>
            </a:br>
            <a:r>
              <a:rPr lang="en-US" altLang="en-US" b="1" dirty="0"/>
              <a:t>and Pollution, Inc.</a:t>
            </a:r>
          </a:p>
        </p:txBody>
      </p:sp>
      <p:sp>
        <p:nvSpPr>
          <p:cNvPr id="16387" name="Rectangle 7"/>
          <p:cNvSpPr>
            <a:spLocks noGrp="1" noChangeArrowheads="1"/>
          </p:cNvSpPr>
          <p:nvPr>
            <p:ph type="body" sz="half" idx="1"/>
          </p:nvPr>
        </p:nvSpPr>
        <p:spPr>
          <a:xfrm>
            <a:off x="457200" y="1600200"/>
            <a:ext cx="4648200" cy="2209800"/>
          </a:xfrm>
        </p:spPr>
        <p:txBody>
          <a:bodyPr>
            <a:normAutofit/>
          </a:bodyPr>
          <a:lstStyle/>
          <a:p>
            <a:pPr eaLnBrk="1" hangingPunct="1">
              <a:buFontTx/>
              <a:buNone/>
            </a:pPr>
            <a:r>
              <a:rPr lang="en-US" altLang="en-US" sz="1800" b="1" dirty="0"/>
              <a:t>	</a:t>
            </a:r>
            <a:r>
              <a:rPr lang="en-US" altLang="en-US" sz="2800" b="1" dirty="0"/>
              <a:t>We work to improve air quality to ensure human, environmental, and economic health.</a:t>
            </a:r>
            <a:r>
              <a:rPr lang="en-US" altLang="en-US" sz="2800" dirty="0"/>
              <a:t> </a:t>
            </a:r>
          </a:p>
          <a:p>
            <a:pPr eaLnBrk="1" hangingPunct="1">
              <a:buFontTx/>
              <a:buNone/>
            </a:pPr>
            <a:endParaRPr lang="en-US" altLang="en-US" sz="2800" dirty="0"/>
          </a:p>
        </p:txBody>
      </p:sp>
      <p:pic>
        <p:nvPicPr>
          <p:cNvPr id="16388" name="Picture 12" descr="Carl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600200"/>
            <a:ext cx="2914650" cy="2185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9" descr="Cheswick tour 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72049" y="4057648"/>
            <a:ext cx="3124201" cy="234315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13" descr="DSCF00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29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253" y="352873"/>
            <a:ext cx="66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43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08774" y="0"/>
            <a:ext cx="7886700" cy="1325563"/>
          </a:xfrm>
        </p:spPr>
        <p:txBody>
          <a:bodyPr/>
          <a:lstStyle/>
          <a:p>
            <a:pPr eaLnBrk="1" hangingPunct="1"/>
            <a:r>
              <a:rPr lang="en-US" altLang="en-US" sz="4500" b="1" dirty="0"/>
              <a:t>Ground level ozone</a:t>
            </a:r>
          </a:p>
        </p:txBody>
      </p:sp>
      <p:pic>
        <p:nvPicPr>
          <p:cNvPr id="27653" name="Picture 5" descr="365.149 wheeze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721320" y="1029367"/>
            <a:ext cx="8209359" cy="5506900"/>
          </a:xfrm>
          <a:noFill/>
        </p:spPr>
      </p:pic>
      <p:sp>
        <p:nvSpPr>
          <p:cNvPr id="27652" name="Rectangle 6"/>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17619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310243" y="30010"/>
            <a:ext cx="8637814" cy="6628028"/>
          </a:xfrm>
          <a:prstGeom prst="rect">
            <a:avLst/>
          </a:prstGeom>
        </p:spPr>
      </p:pic>
    </p:spTree>
    <p:extLst>
      <p:ext uri="{BB962C8B-B14F-4D97-AF65-F5344CB8AC3E}">
        <p14:creationId xmlns:p14="http://schemas.microsoft.com/office/powerpoint/2010/main" val="367184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5007" y="332426"/>
            <a:ext cx="8391436" cy="993775"/>
          </a:xfrm>
        </p:spPr>
        <p:txBody>
          <a:bodyPr>
            <a:noAutofit/>
          </a:bodyPr>
          <a:lstStyle/>
          <a:p>
            <a:r>
              <a:rPr lang="en-US" altLang="en-US" sz="4000" b="1" dirty="0"/>
              <a:t>Air Pollutants Associated with Unconventional Gas Drilling </a:t>
            </a:r>
          </a:p>
        </p:txBody>
      </p:sp>
      <p:pic>
        <p:nvPicPr>
          <p:cNvPr id="35840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673524" y="1464223"/>
            <a:ext cx="5984289" cy="5106090"/>
          </a:xfrm>
        </p:spPr>
      </p:pic>
    </p:spTree>
    <p:extLst>
      <p:ext uri="{BB962C8B-B14F-4D97-AF65-F5344CB8AC3E}">
        <p14:creationId xmlns:p14="http://schemas.microsoft.com/office/powerpoint/2010/main" val="158367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3"/>
          <p:cNvSpPr>
            <a:spLocks noGrp="1"/>
          </p:cNvSpPr>
          <p:nvPr>
            <p:ph type="title" idx="4294967295"/>
          </p:nvPr>
        </p:nvSpPr>
        <p:spPr>
          <a:xfrm>
            <a:off x="605093" y="199019"/>
            <a:ext cx="7886700" cy="993775"/>
          </a:xfrm>
        </p:spPr>
        <p:txBody>
          <a:bodyPr/>
          <a:lstStyle/>
          <a:p>
            <a:r>
              <a:rPr lang="en-US" altLang="en-US" b="1" dirty="0"/>
              <a:t>Air pollution comes from…</a:t>
            </a:r>
          </a:p>
        </p:txBody>
      </p:sp>
      <p:pic>
        <p:nvPicPr>
          <p:cNvPr id="357380"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l="5292" t="16127" r="8315" b="5251"/>
          <a:stretch>
            <a:fillRect/>
          </a:stretch>
        </p:blipFill>
        <p:spPr>
          <a:xfrm>
            <a:off x="502276" y="1405343"/>
            <a:ext cx="7989517" cy="5452657"/>
          </a:xfrm>
        </p:spPr>
      </p:pic>
    </p:spTree>
    <p:extLst>
      <p:ext uri="{BB962C8B-B14F-4D97-AF65-F5344CB8AC3E}">
        <p14:creationId xmlns:p14="http://schemas.microsoft.com/office/powerpoint/2010/main" val="71212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Methane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578" y="1690689"/>
            <a:ext cx="8530844" cy="297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68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2300" y="1341912"/>
            <a:ext cx="7727463" cy="5406618"/>
          </a:xfrm>
        </p:spPr>
        <p:txBody>
          <a:bodyPr>
            <a:normAutofit/>
          </a:bodyPr>
          <a:lstStyle/>
          <a:p>
            <a:pPr eaLnBrk="1" hangingPunct="1">
              <a:buFontTx/>
              <a:buNone/>
            </a:pPr>
            <a:endParaRPr lang="en-US" altLang="en-US" sz="3000" dirty="0"/>
          </a:p>
          <a:p>
            <a:pPr eaLnBrk="1" hangingPunct="1">
              <a:buFontTx/>
              <a:buNone/>
            </a:pPr>
            <a:endParaRPr lang="en-US" altLang="en-US" sz="5500" dirty="0"/>
          </a:p>
          <a:p>
            <a:pPr eaLnBrk="1" hangingPunct="1">
              <a:buFontTx/>
              <a:buNone/>
            </a:pPr>
            <a:endParaRPr lang="en-US" altLang="en-US" sz="5500" dirty="0"/>
          </a:p>
          <a:p>
            <a:pPr eaLnBrk="1" hangingPunct="1">
              <a:buFontTx/>
              <a:buNone/>
            </a:pPr>
            <a:endParaRPr lang="en-US" altLang="en-US" sz="5500" dirty="0"/>
          </a:p>
          <a:p>
            <a:pPr eaLnBrk="1" hangingPunct="1">
              <a:buFontTx/>
              <a:buNone/>
            </a:pPr>
            <a:endParaRPr lang="en-US" altLang="en-US" sz="3000" dirty="0"/>
          </a:p>
          <a:p>
            <a:pPr eaLnBrk="1" hangingPunct="1">
              <a:buFontTx/>
              <a:buNone/>
            </a:pPr>
            <a:endParaRPr lang="en-US" altLang="en-US" sz="3000" dirty="0"/>
          </a:p>
          <a:p>
            <a:pPr eaLnBrk="1" hangingPunct="1">
              <a:buFontTx/>
              <a:buNone/>
            </a:pPr>
            <a:endParaRPr lang="en-US" altLang="en-US" dirty="0"/>
          </a:p>
          <a:p>
            <a:pPr eaLnBrk="1" hangingPunct="1">
              <a:buFontTx/>
              <a:buNone/>
            </a:pPr>
            <a:endParaRPr lang="en-US" altLang="en-US" dirty="0"/>
          </a:p>
        </p:txBody>
      </p:sp>
      <p:pic>
        <p:nvPicPr>
          <p:cNvPr id="1028" name="Picture 4" descr="Image result for lung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97" y="1845125"/>
            <a:ext cx="7891566" cy="4434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774379" y="365856"/>
            <a:ext cx="7243304" cy="1219196"/>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5000" b="1" dirty="0">
                <a:solidFill>
                  <a:schemeClr val="tx1"/>
                </a:solidFill>
              </a:rPr>
              <a:t>Air pollution &amp; your lungs</a:t>
            </a:r>
          </a:p>
        </p:txBody>
      </p:sp>
    </p:spTree>
    <p:extLst>
      <p:ext uri="{BB962C8B-B14F-4D97-AF65-F5344CB8AC3E}">
        <p14:creationId xmlns:p14="http://schemas.microsoft.com/office/powerpoint/2010/main" val="421388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22680"/>
            <a:ext cx="7886700" cy="1325563"/>
          </a:xfrm>
        </p:spPr>
        <p:txBody>
          <a:bodyPr>
            <a:normAutofit/>
          </a:bodyPr>
          <a:lstStyle/>
          <a:p>
            <a:r>
              <a:rPr lang="en-US" sz="3800" b="1" dirty="0"/>
              <a:t>Air pollution and cardiovascular health </a:t>
            </a:r>
          </a:p>
        </p:txBody>
      </p:sp>
      <p:sp>
        <p:nvSpPr>
          <p:cNvPr id="4" name="Content Placeholder 3"/>
          <p:cNvSpPr>
            <a:spLocks noGrp="1"/>
          </p:cNvSpPr>
          <p:nvPr>
            <p:ph idx="1"/>
          </p:nvPr>
        </p:nvSpPr>
        <p:spPr>
          <a:xfrm>
            <a:off x="656573" y="1732293"/>
            <a:ext cx="6883517" cy="3849109"/>
          </a:xfrm>
        </p:spPr>
        <p:txBody>
          <a:bodyPr/>
          <a:lstStyle/>
          <a:p>
            <a:pPr marL="0" indent="0">
              <a:buNone/>
            </a:pPr>
            <a:endParaRPr lang="en-US" b="1" dirty="0"/>
          </a:p>
          <a:p>
            <a:pPr marL="0" indent="0">
              <a:buNone/>
            </a:pPr>
            <a:endParaRPr lang="en-US" dirty="0"/>
          </a:p>
        </p:txBody>
      </p:sp>
      <p:pic>
        <p:nvPicPr>
          <p:cNvPr id="3074" name="Picture 2" descr="Image result for heart 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24" y="1364193"/>
            <a:ext cx="8793151" cy="521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0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t>Cancer</a:t>
            </a:r>
          </a:p>
        </p:txBody>
      </p:sp>
      <p:pic>
        <p:nvPicPr>
          <p:cNvPr id="4098" name="Picture 2" descr="Image result for lung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75" y="2624667"/>
            <a:ext cx="4057125" cy="39354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ladder can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975" y="496034"/>
            <a:ext cx="3451225" cy="238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11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14449"/>
          </a:xfrm>
        </p:spPr>
        <p:txBody>
          <a:bodyPr/>
          <a:lstStyle/>
          <a:p>
            <a:pPr algn="ctr"/>
            <a:r>
              <a:rPr lang="en-US" b="1" dirty="0">
                <a:solidFill>
                  <a:schemeClr val="tx1"/>
                </a:solidFill>
              </a:rPr>
              <a:t>Brain Health</a:t>
            </a:r>
          </a:p>
        </p:txBody>
      </p:sp>
      <p:sp>
        <p:nvSpPr>
          <p:cNvPr id="4" name="Slide Number Placeholder 3"/>
          <p:cNvSpPr>
            <a:spLocks noGrp="1"/>
          </p:cNvSpPr>
          <p:nvPr>
            <p:ph type="sldNum" sz="quarter" idx="12"/>
          </p:nvPr>
        </p:nvSpPr>
        <p:spPr/>
        <p:txBody>
          <a:bodyPr/>
          <a:lstStyle/>
          <a:p>
            <a:fld id="{1196A58D-FBC8-430E-88EA-506EF7FEC657}" type="slidenum">
              <a:rPr lang="en-US" smtClean="0"/>
              <a:t>18</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2931" y="996484"/>
            <a:ext cx="5278139" cy="5677833"/>
          </a:xfrm>
          <a:prstGeom prst="rect">
            <a:avLst/>
          </a:prstGeom>
        </p:spPr>
      </p:pic>
    </p:spTree>
    <p:extLst>
      <p:ext uri="{BB962C8B-B14F-4D97-AF65-F5344CB8AC3E}">
        <p14:creationId xmlns:p14="http://schemas.microsoft.com/office/powerpoint/2010/main" val="371718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Especially vulnerable </a:t>
            </a: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983" y="470535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1577" y="1367972"/>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4690" y="171604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9363" y="4566896"/>
            <a:ext cx="25273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983" y="1643795"/>
            <a:ext cx="3112556" cy="2067731"/>
          </a:xfrm>
          <a:prstGeom prst="rect">
            <a:avLst/>
          </a:prstGeom>
        </p:spPr>
      </p:pic>
      <p:pic>
        <p:nvPicPr>
          <p:cNvPr id="9" name="Picture 16" descr="Image result for people living near freew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6098" y="4222652"/>
            <a:ext cx="3038117" cy="202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8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ir pollution in united st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244" y="270302"/>
            <a:ext cx="883479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84781" y="270302"/>
            <a:ext cx="6884365" cy="1670011"/>
          </a:xfrm>
        </p:spPr>
        <p:txBody>
          <a:bodyPr>
            <a:normAutofit/>
          </a:bodyPr>
          <a:lstStyle/>
          <a:p>
            <a:r>
              <a:rPr lang="en-US" sz="4800" b="1" dirty="0"/>
              <a:t>Air Pollution is a Significant U.S. Public Health Concern</a:t>
            </a:r>
          </a:p>
        </p:txBody>
      </p:sp>
    </p:spTree>
    <p:extLst>
      <p:ext uri="{BB962C8B-B14F-4D97-AF65-F5344CB8AC3E}">
        <p14:creationId xmlns:p14="http://schemas.microsoft.com/office/powerpoint/2010/main" val="83851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b="1"/>
              <a:t>Get Involved and Learn More</a:t>
            </a:r>
          </a:p>
        </p:txBody>
      </p:sp>
      <p:sp>
        <p:nvSpPr>
          <p:cNvPr id="41988" name="Rectangle 3"/>
          <p:cNvSpPr>
            <a:spLocks noGrp="1" noChangeArrowheads="1"/>
          </p:cNvSpPr>
          <p:nvPr>
            <p:ph type="body" idx="1"/>
          </p:nvPr>
        </p:nvSpPr>
        <p:spPr/>
        <p:txBody>
          <a:bodyPr>
            <a:normAutofit/>
          </a:bodyPr>
          <a:lstStyle/>
          <a:p>
            <a:pPr>
              <a:buFontTx/>
              <a:buNone/>
            </a:pPr>
            <a:r>
              <a:rPr lang="en-US" altLang="en-US" sz="3500" dirty="0"/>
              <a:t>Rachel </a:t>
            </a:r>
            <a:r>
              <a:rPr lang="en-US" altLang="en-US" sz="3500" dirty="0" err="1"/>
              <a:t>Filippini</a:t>
            </a:r>
            <a:r>
              <a:rPr lang="en-US" altLang="en-US" sz="3500" dirty="0"/>
              <a:t>, Director</a:t>
            </a:r>
          </a:p>
          <a:p>
            <a:pPr>
              <a:buFontTx/>
              <a:buNone/>
            </a:pPr>
            <a:r>
              <a:rPr lang="en-US" altLang="en-US" sz="3500" dirty="0"/>
              <a:t>Group Against Smog and Pollution</a:t>
            </a:r>
          </a:p>
          <a:p>
            <a:pPr>
              <a:buFontTx/>
              <a:buNone/>
            </a:pPr>
            <a:r>
              <a:rPr lang="en-US" altLang="en-US" sz="3500" dirty="0">
                <a:hlinkClick r:id="rId2"/>
              </a:rPr>
              <a:t>rachel@gasp-pgh.org</a:t>
            </a:r>
            <a:endParaRPr lang="en-US" altLang="en-US" sz="3500" dirty="0"/>
          </a:p>
          <a:p>
            <a:pPr>
              <a:buFontTx/>
              <a:buNone/>
            </a:pPr>
            <a:r>
              <a:rPr lang="en-US" altLang="en-US" sz="3500" dirty="0"/>
              <a:t>412-924-0604</a:t>
            </a:r>
          </a:p>
          <a:p>
            <a:pPr>
              <a:buFontTx/>
              <a:buNone/>
            </a:pPr>
            <a:r>
              <a:rPr lang="en-US" altLang="en-US" sz="3500" dirty="0">
                <a:hlinkClick r:id="rId3"/>
              </a:rPr>
              <a:t>www.gasp-pgh.org</a:t>
            </a:r>
            <a:endParaRPr lang="en-US" altLang="en-US" sz="3500" dirty="0"/>
          </a:p>
          <a:p>
            <a:pPr>
              <a:buFontTx/>
              <a:buNone/>
            </a:pPr>
            <a:r>
              <a:rPr lang="en-US" altLang="en-US" sz="3500" dirty="0"/>
              <a:t>Facebook/Twitter: @</a:t>
            </a:r>
            <a:r>
              <a:rPr lang="en-US" altLang="en-US" sz="3500" dirty="0" err="1"/>
              <a:t>GASPPgh</a:t>
            </a:r>
            <a:endParaRPr lang="en-US" altLang="en-US" sz="3500" dirty="0"/>
          </a:p>
          <a:p>
            <a:pPr>
              <a:buFontTx/>
              <a:buNone/>
            </a:pPr>
            <a:r>
              <a:rPr lang="en-US" altLang="en-US" sz="3500" dirty="0"/>
              <a:t>@</a:t>
            </a:r>
            <a:r>
              <a:rPr lang="en-US" altLang="en-US" sz="3500" dirty="0" err="1"/>
              <a:t>rachelgasp</a:t>
            </a:r>
            <a:r>
              <a:rPr lang="en-US" altLang="en-US" sz="3500" dirty="0"/>
              <a:t> </a:t>
            </a:r>
          </a:p>
          <a:p>
            <a:pPr>
              <a:buFontTx/>
              <a:buNone/>
            </a:pPr>
            <a:endParaRPr lang="en-US" altLang="en-US" sz="3500" dirty="0"/>
          </a:p>
          <a:p>
            <a:pPr>
              <a:buFontTx/>
              <a:buNone/>
            </a:pPr>
            <a:endParaRPr lang="en-US" altLang="en-US" dirty="0"/>
          </a:p>
        </p:txBody>
      </p:sp>
      <p:pic>
        <p:nvPicPr>
          <p:cNvPr id="419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2121" y="3274720"/>
            <a:ext cx="1759429" cy="309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81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ove begins by taking taking care of the closest 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84" y="365126"/>
            <a:ext cx="58293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ick elderly person, African Ameri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3022070"/>
            <a:ext cx="5440891" cy="361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5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00667"/>
            <a:ext cx="9144000" cy="4496319"/>
          </a:xfrm>
          <a:prstGeom prst="rect">
            <a:avLst/>
          </a:prstGeom>
        </p:spPr>
      </p:pic>
    </p:spTree>
    <p:extLst>
      <p:ext uri="{BB962C8B-B14F-4D97-AF65-F5344CB8AC3E}">
        <p14:creationId xmlns:p14="http://schemas.microsoft.com/office/powerpoint/2010/main" val="337625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4983153"/>
              </p:ext>
            </p:extLst>
          </p:nvPr>
        </p:nvGraphicFramePr>
        <p:xfrm>
          <a:off x="896098" y="1413135"/>
          <a:ext cx="7470245" cy="433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57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84710" y="452718"/>
            <a:ext cx="8290800" cy="1400530"/>
          </a:xfrm>
        </p:spPr>
        <p:txBody>
          <a:bodyPr/>
          <a:lstStyle/>
          <a:p>
            <a:r>
              <a:rPr lang="en-US" altLang="en-US" sz="4500" dirty="0"/>
              <a:t>What is particulate matter?</a:t>
            </a:r>
          </a:p>
        </p:txBody>
      </p:sp>
      <p:sp>
        <p:nvSpPr>
          <p:cNvPr id="54275" name="Rectangle 3"/>
          <p:cNvSpPr>
            <a:spLocks noGrp="1" noChangeArrowheads="1"/>
          </p:cNvSpPr>
          <p:nvPr>
            <p:ph idx="1"/>
          </p:nvPr>
        </p:nvSpPr>
        <p:spPr>
          <a:xfrm>
            <a:off x="827700" y="1520662"/>
            <a:ext cx="7033410" cy="1713857"/>
          </a:xfrm>
        </p:spPr>
        <p:txBody>
          <a:bodyPr>
            <a:normAutofit/>
          </a:bodyPr>
          <a:lstStyle/>
          <a:p>
            <a:pPr>
              <a:buFontTx/>
              <a:buNone/>
            </a:pPr>
            <a:r>
              <a:rPr lang="en-US" altLang="en-US" dirty="0"/>
              <a:t>	</a:t>
            </a:r>
            <a:endParaRPr lang="en-US" altLang="en-US" sz="2800" dirty="0"/>
          </a:p>
          <a:p>
            <a:pPr marL="0" indent="0">
              <a:buNone/>
            </a:pPr>
            <a:endParaRPr lang="en-US" altLang="en-US" sz="2800" dirty="0"/>
          </a:p>
        </p:txBody>
      </p:sp>
      <p:pic>
        <p:nvPicPr>
          <p:cNvPr id="6" name="Picture 7" descr="S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01" y="1520662"/>
            <a:ext cx="7238190" cy="491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08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pm_hair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67" y="1009439"/>
            <a:ext cx="7298814" cy="509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70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83974" y="367984"/>
            <a:ext cx="7055380" cy="1400530"/>
          </a:xfrm>
        </p:spPr>
        <p:txBody>
          <a:bodyPr/>
          <a:lstStyle/>
          <a:p>
            <a:pPr eaLnBrk="1" hangingPunct="1"/>
            <a:r>
              <a:rPr lang="en-US" altLang="en-US" b="1" dirty="0">
                <a:latin typeface="Century Gothic" panose="020B0502020202020204" pitchFamily="34" charset="0"/>
              </a:rPr>
              <a:t>Health impacts of PM</a:t>
            </a:r>
          </a:p>
        </p:txBody>
      </p:sp>
      <p:pic>
        <p:nvPicPr>
          <p:cNvPr id="6146" name="Picture 2" descr="Image result for particulate matter air pollu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90133"/>
            <a:ext cx="8865794" cy="40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0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round level ozone form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5200" y="812799"/>
            <a:ext cx="7844001" cy="59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05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5943</TotalTime>
  <Words>1105</Words>
  <Application>Microsoft Office PowerPoint</Application>
  <PresentationFormat>On-screen Show (4:3)</PresentationFormat>
  <Paragraphs>108</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Franklin Gothic Demi</vt:lpstr>
      <vt:lpstr>Symbol</vt:lpstr>
      <vt:lpstr>Office Theme</vt:lpstr>
      <vt:lpstr>Group Against Smog  and Pollution, Inc.</vt:lpstr>
      <vt:lpstr>Air Pollution is a Significant U.S. Public Health Concern</vt:lpstr>
      <vt:lpstr>PowerPoint Presentation</vt:lpstr>
      <vt:lpstr>PowerPoint Presentation</vt:lpstr>
      <vt:lpstr>PowerPoint Presentation</vt:lpstr>
      <vt:lpstr>What is particulate matter?</vt:lpstr>
      <vt:lpstr>PowerPoint Presentation</vt:lpstr>
      <vt:lpstr>Health impacts of PM</vt:lpstr>
      <vt:lpstr>PowerPoint Presentation</vt:lpstr>
      <vt:lpstr>Ground level ozone</vt:lpstr>
      <vt:lpstr>PowerPoint Presentation</vt:lpstr>
      <vt:lpstr>Air Pollutants Associated with Unconventional Gas Drilling </vt:lpstr>
      <vt:lpstr>Air pollution comes from…</vt:lpstr>
      <vt:lpstr>Methane </vt:lpstr>
      <vt:lpstr>PowerPoint Presentation</vt:lpstr>
      <vt:lpstr>Air pollution and cardiovascular health </vt:lpstr>
      <vt:lpstr>Cancer</vt:lpstr>
      <vt:lpstr>Brain Health</vt:lpstr>
      <vt:lpstr>Especially vulnerable </vt:lpstr>
      <vt:lpstr>Get Involved and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Tammy</cp:lastModifiedBy>
  <cp:revision>48</cp:revision>
  <cp:lastPrinted>2018-10-10T18:38:48Z</cp:lastPrinted>
  <dcterms:created xsi:type="dcterms:W3CDTF">2018-10-03T14:17:53Z</dcterms:created>
  <dcterms:modified xsi:type="dcterms:W3CDTF">2019-07-13T04:43:35Z</dcterms:modified>
</cp:coreProperties>
</file>