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 id="2147483671" r:id="rId2"/>
  </p:sldMasterIdLst>
  <p:notesMasterIdLst>
    <p:notesMasterId r:id="rId2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27092" autoAdjust="0"/>
  </p:normalViewPr>
  <p:slideViewPr>
    <p:cSldViewPr snapToGrid="0">
      <p:cViewPr varScale="1">
        <p:scale>
          <a:sx n="24" d="100"/>
          <a:sy n="24" d="100"/>
        </p:scale>
        <p:origin x="2500"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t>I </a:t>
            </a:r>
            <a:r>
              <a:rPr lang="en-US" dirty="0"/>
              <a:t>a</a:t>
            </a:r>
            <a:r>
              <a:rPr lang="en" dirty="0"/>
              <a:t>m Tammy Murphy, </a:t>
            </a:r>
            <a:r>
              <a:rPr lang="en-US" dirty="0"/>
              <a:t>the </a:t>
            </a:r>
            <a:r>
              <a:rPr lang="en" dirty="0"/>
              <a:t>Medical Advocacy Director of PSR Pennsylvania. </a:t>
            </a:r>
            <a:r>
              <a:rPr lang="en-US" dirty="0"/>
              <a:t>My </a:t>
            </a:r>
            <a:r>
              <a:rPr lang="en" dirty="0"/>
              <a:t>colleague, Laura Dagley </a:t>
            </a:r>
            <a:r>
              <a:rPr lang="en-US" dirty="0"/>
              <a:t>will be present in </a:t>
            </a:r>
            <a:r>
              <a:rPr lang="en" dirty="0"/>
              <a:t>Pittsburgh today. </a:t>
            </a:r>
            <a:r>
              <a:rPr lang="en-US" dirty="0"/>
              <a:t>Together, we t</a:t>
            </a:r>
            <a:r>
              <a:rPr lang="en" dirty="0"/>
              <a:t>hank for joining the first of our three-part, speed-learning and advocacy training series. </a:t>
            </a:r>
            <a:r>
              <a:rPr lang="en-US" dirty="0"/>
              <a:t>We also thank our hosts at Drexel University and Chatham University.</a:t>
            </a:r>
            <a:endParaRPr dirty="0"/>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a32d45140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a32d45140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Adverse health outcomes in babies born to mothers living in the vicinity of well pads, include increases in low birth weights, premature births, high-risk pregnancies, congenital heart defects, increased infant mortality.</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a32d45140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a32d45140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2700" lvl="0" indent="0" algn="l" rtl="0">
              <a:lnSpc>
                <a:spcPct val="103000"/>
              </a:lnSpc>
              <a:spcBef>
                <a:spcPts val="0"/>
              </a:spcBef>
              <a:spcAft>
                <a:spcPts val="0"/>
              </a:spcAft>
              <a:buClr>
                <a:schemeClr val="dk1"/>
              </a:buClr>
              <a:buSzPts val="1100"/>
              <a:buFont typeface="Arial"/>
              <a:buNone/>
            </a:pPr>
            <a:r>
              <a:rPr lang="en" sz="1000">
                <a:solidFill>
                  <a:schemeClr val="dk1"/>
                </a:solidFill>
                <a:latin typeface="Georgia"/>
                <a:ea typeface="Georgia"/>
                <a:cs typeface="Georgia"/>
                <a:sym typeface="Georgia"/>
              </a:rPr>
              <a:t>Hospitalizations for heart conditions increased more than 25% over five years among residents in zip codes with more wells than those in zip codes with the least. Likewise, neurology admissions increased in zip codes with more wells. Higher environmental stress is considered the cause of the cardiology increases.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b8fb55f7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2b8fb55f7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dirty="0">
                <a:solidFill>
                  <a:schemeClr val="dk1"/>
                </a:solidFill>
                <a:latin typeface="Georgia"/>
                <a:ea typeface="Georgia"/>
                <a:cs typeface="Georgia"/>
                <a:sym typeface="Georgia"/>
              </a:rPr>
              <a:t>Endocrine-disrupting chemicals detected in surface waters near hydraulic fracturing wastewater disposal can have potent effects on human development at exceedingly low concentrations during critical developmental windows.  </a:t>
            </a:r>
          </a:p>
          <a:p>
            <a:pPr marL="0" lvl="0" indent="0" algn="l" rtl="0">
              <a:lnSpc>
                <a:spcPct val="115000"/>
              </a:lnSpc>
              <a:spcBef>
                <a:spcPts val="0"/>
              </a:spcBef>
              <a:spcAft>
                <a:spcPts val="0"/>
              </a:spcAft>
              <a:buClr>
                <a:schemeClr val="dk1"/>
              </a:buClr>
              <a:buSzPts val="1100"/>
              <a:buFont typeface="Arial"/>
              <a:buNone/>
            </a:pPr>
            <a:r>
              <a:rPr lang="en" sz="1000" dirty="0">
                <a:solidFill>
                  <a:schemeClr val="dk1"/>
                </a:solidFill>
                <a:latin typeface="Georgia"/>
                <a:ea typeface="Georgia"/>
                <a:cs typeface="Georgia"/>
                <a:sym typeface="Georgia"/>
              </a:rPr>
              <a:t>High concentrations of endocrine disrupters </a:t>
            </a:r>
            <a:r>
              <a:rPr lang="en-US" sz="1000" dirty="0" err="1">
                <a:solidFill>
                  <a:schemeClr val="dk1"/>
                </a:solidFill>
                <a:latin typeface="Georgia"/>
                <a:ea typeface="Georgia"/>
                <a:cs typeface="Georgia"/>
                <a:sym typeface="Georgia"/>
              </a:rPr>
              <a:t>i</a:t>
            </a:r>
            <a:r>
              <a:rPr lang="en" sz="1000" dirty="0">
                <a:solidFill>
                  <a:schemeClr val="dk1"/>
                </a:solidFill>
                <a:latin typeface="Georgia"/>
                <a:ea typeface="Georgia"/>
                <a:cs typeface="Georgia"/>
                <a:sym typeface="Georgia"/>
              </a:rPr>
              <a:t>n air and water around drilling sites are linked to sperm abnormalities, reduced fetal growth, cardiovascular disease, respiratory dysfunction and asthma and possibly reduced fertility.</a:t>
            </a:r>
            <a:endParaRPr sz="1200" dirty="0">
              <a:solidFill>
                <a:schemeClr val="dk1"/>
              </a:solidFill>
              <a:highlight>
                <a:schemeClr val="lt1"/>
              </a:highlight>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a32d45140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a32d45140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2700" lvl="0" indent="0" algn="l" rtl="0">
              <a:lnSpc>
                <a:spcPct val="103000"/>
              </a:lnSpc>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Mental illness is an adverse side effect of environmental degradation and destruction. ADHD has been associated with exposure to air pollution.  </a:t>
            </a:r>
          </a:p>
          <a:p>
            <a:pPr marL="12700" lvl="0" indent="0" algn="l" rtl="0">
              <a:lnSpc>
                <a:spcPct val="103000"/>
              </a:lnSpc>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Mental health disorders — especially anxiety and depression — have also been shown to be associated with pollution exposure.  </a:t>
            </a:r>
          </a:p>
          <a:p>
            <a:pPr marL="12700" lvl="0" indent="0" algn="l" rtl="0">
              <a:lnSpc>
                <a:spcPct val="103000"/>
              </a:lnSpc>
              <a:spcBef>
                <a:spcPts val="0"/>
              </a:spcBef>
              <a:spcAft>
                <a:spcPts val="0"/>
              </a:spcAft>
              <a:buClr>
                <a:schemeClr val="dk1"/>
              </a:buClr>
              <a:buSzPts val="1100"/>
              <a:buFont typeface="Arial"/>
              <a:buNone/>
            </a:pPr>
            <a:r>
              <a:rPr lang="en-US" sz="1200" dirty="0">
                <a:solidFill>
                  <a:schemeClr val="dk1"/>
                </a:solidFill>
                <a:latin typeface="Times New Roman"/>
                <a:ea typeface="Times New Roman"/>
                <a:cs typeface="Times New Roman"/>
                <a:sym typeface="Times New Roman"/>
              </a:rPr>
              <a:t>Studies have </a:t>
            </a:r>
            <a:r>
              <a:rPr lang="en" sz="1200" dirty="0">
                <a:solidFill>
                  <a:schemeClr val="dk1"/>
                </a:solidFill>
                <a:latin typeface="Times New Roman"/>
                <a:ea typeface="Times New Roman"/>
                <a:cs typeface="Times New Roman"/>
                <a:sym typeface="Times New Roman"/>
              </a:rPr>
              <a:t>reported that the most common concern cited by 76% of residents living in proximity to natural gas wells was “stress.” </a:t>
            </a:r>
          </a:p>
          <a:p>
            <a:pPr marL="12700" lvl="0" indent="0" algn="l" rtl="0">
              <a:lnSpc>
                <a:spcPct val="103000"/>
              </a:lnSpc>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Stress can be caused by a number of factors associated with the gas industry as the next four slides will show.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4226c69961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4226c69961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3000"/>
              </a:lnSpc>
              <a:spcBef>
                <a:spcPts val="0"/>
              </a:spcBef>
              <a:spcAft>
                <a:spcPts val="0"/>
              </a:spcAft>
              <a:buNone/>
            </a:pPr>
            <a:r>
              <a:rPr lang="en" sz="1200" b="1">
                <a:solidFill>
                  <a:schemeClr val="dk1"/>
                </a:solidFill>
                <a:latin typeface="Times New Roman"/>
                <a:ea typeface="Times New Roman"/>
                <a:cs typeface="Times New Roman"/>
                <a:sym typeface="Times New Roman"/>
              </a:rPr>
              <a:t>Noise </a:t>
            </a:r>
            <a:r>
              <a:rPr lang="en" sz="1200">
                <a:solidFill>
                  <a:schemeClr val="dk1"/>
                </a:solidFill>
                <a:latin typeface="Times New Roman"/>
                <a:ea typeface="Times New Roman"/>
                <a:cs typeface="Times New Roman"/>
                <a:sym typeface="Times New Roman"/>
              </a:rPr>
              <a:t>from gas drilling, fracturing, flaring, maintenance and truck traffic keeps people awake at night and on edge during the day.  Sleep deprivation is a known and powerful trigger of anxiety and depression. </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4226c6996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4226c6996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3000"/>
              </a:lnSpc>
              <a:spcBef>
                <a:spcPts val="0"/>
              </a:spcBef>
              <a:spcAft>
                <a:spcPts val="0"/>
              </a:spcAft>
              <a:buNone/>
            </a:pPr>
            <a:r>
              <a:rPr lang="en" sz="1200" b="1" dirty="0">
                <a:solidFill>
                  <a:schemeClr val="dk1"/>
                </a:solidFill>
                <a:latin typeface="Times New Roman"/>
                <a:ea typeface="Times New Roman"/>
                <a:cs typeface="Times New Roman"/>
                <a:sym typeface="Times New Roman"/>
              </a:rPr>
              <a:t>Odors</a:t>
            </a:r>
            <a:r>
              <a:rPr lang="en" sz="1200" dirty="0">
                <a:solidFill>
                  <a:schemeClr val="dk1"/>
                </a:solidFill>
                <a:latin typeface="Times New Roman"/>
                <a:ea typeface="Times New Roman"/>
                <a:cs typeface="Times New Roman"/>
                <a:sym typeface="Times New Roman"/>
              </a:rPr>
              <a:t>: The diesel fumes produced throughout the many-year life cycle of a natural gas well creates a pervasive industrial stench. </a:t>
            </a:r>
          </a:p>
          <a:p>
            <a:pPr marL="0" lvl="0" indent="0" algn="l" rtl="0">
              <a:lnSpc>
                <a:spcPct val="103000"/>
              </a:lnSpc>
              <a:spcBef>
                <a:spcPts val="0"/>
              </a:spcBef>
              <a:spcAft>
                <a:spcPts val="0"/>
              </a:spcAft>
              <a:buNone/>
            </a:pPr>
            <a:r>
              <a:rPr lang="en" sz="1200" dirty="0">
                <a:solidFill>
                  <a:schemeClr val="dk1"/>
                </a:solidFill>
                <a:latin typeface="Times New Roman"/>
                <a:ea typeface="Times New Roman"/>
                <a:cs typeface="Times New Roman"/>
                <a:sym typeface="Times New Roman"/>
              </a:rPr>
              <a:t>Likewise, traffic, wastewater, and spills throughout the unconventional gas development industry are some of the other sources of odor irritants.  </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4226c69961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4226c69961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b="1" dirty="0">
                <a:solidFill>
                  <a:schemeClr val="dk1"/>
                </a:solidFill>
                <a:latin typeface="Georgia"/>
                <a:ea typeface="Georgia"/>
                <a:cs typeface="Georgia"/>
                <a:sym typeface="Georgia"/>
              </a:rPr>
              <a:t>Traffic:</a:t>
            </a:r>
            <a:r>
              <a:rPr lang="en" sz="1000" dirty="0">
                <a:solidFill>
                  <a:schemeClr val="dk1"/>
                </a:solidFill>
                <a:latin typeface="Georgia"/>
                <a:ea typeface="Georgia"/>
                <a:cs typeface="Georgia"/>
                <a:sym typeface="Georgia"/>
              </a:rPr>
              <a:t> Residents in townships that allow unconventional gas extraction have testified t</a:t>
            </a:r>
            <a:r>
              <a:rPr lang="en-US" sz="1000" dirty="0">
                <a:solidFill>
                  <a:schemeClr val="dk1"/>
                </a:solidFill>
                <a:latin typeface="Georgia"/>
                <a:ea typeface="Georgia"/>
                <a:cs typeface="Georgia"/>
                <a:sym typeface="Georgia"/>
              </a:rPr>
              <a:t>hat t</a:t>
            </a:r>
            <a:r>
              <a:rPr lang="en" sz="1000" dirty="0">
                <a:solidFill>
                  <a:schemeClr val="dk1"/>
                </a:solidFill>
                <a:latin typeface="Georgia"/>
                <a:ea typeface="Georgia"/>
                <a:cs typeface="Georgia"/>
                <a:sym typeface="Georgia"/>
              </a:rPr>
              <a:t>hey are often terrified to drive on the same narrow country roads as the huge trucks involved in the process.  </a:t>
            </a:r>
          </a:p>
          <a:p>
            <a:pPr marL="0" lvl="0" indent="0" algn="l" rtl="0">
              <a:lnSpc>
                <a:spcPct val="115000"/>
              </a:lnSpc>
              <a:spcBef>
                <a:spcPts val="0"/>
              </a:spcBef>
              <a:spcAft>
                <a:spcPts val="0"/>
              </a:spcAft>
              <a:buClr>
                <a:schemeClr val="dk1"/>
              </a:buClr>
              <a:buSzPts val="1100"/>
              <a:buFont typeface="Arial"/>
              <a:buNone/>
            </a:pPr>
            <a:r>
              <a:rPr lang="en" sz="1000" dirty="0">
                <a:solidFill>
                  <a:schemeClr val="dk1"/>
                </a:solidFill>
                <a:latin typeface="Georgia"/>
                <a:ea typeface="Georgia"/>
                <a:cs typeface="Georgia"/>
                <a:sym typeface="Georgia"/>
              </a:rPr>
              <a:t>Large truck traffic also increases on residential streets. </a:t>
            </a:r>
          </a:p>
          <a:p>
            <a:pPr marL="0" lvl="0" indent="0" algn="l" rtl="0">
              <a:lnSpc>
                <a:spcPct val="115000"/>
              </a:lnSpc>
              <a:spcBef>
                <a:spcPts val="0"/>
              </a:spcBef>
              <a:spcAft>
                <a:spcPts val="0"/>
              </a:spcAft>
              <a:buClr>
                <a:schemeClr val="dk1"/>
              </a:buClr>
              <a:buSzPts val="1100"/>
              <a:buFont typeface="Arial"/>
              <a:buNone/>
            </a:pPr>
            <a:r>
              <a:rPr lang="en" sz="1000" dirty="0">
                <a:solidFill>
                  <a:schemeClr val="dk1"/>
                </a:solidFill>
                <a:latin typeface="Georgia"/>
                <a:ea typeface="Georgia"/>
                <a:cs typeface="Georgia"/>
                <a:sym typeface="Georgia"/>
              </a:rPr>
              <a:t>A study has found a statistically significant increase of truck-related traffic fatalities in communities with </a:t>
            </a:r>
            <a:r>
              <a:rPr lang="en-US" sz="1000" dirty="0">
                <a:solidFill>
                  <a:schemeClr val="dk1"/>
                </a:solidFill>
                <a:latin typeface="Georgia"/>
                <a:ea typeface="Georgia"/>
                <a:cs typeface="Georgia"/>
                <a:sym typeface="Georgia"/>
              </a:rPr>
              <a:t>unconventional </a:t>
            </a:r>
            <a:r>
              <a:rPr lang="en" sz="1000" dirty="0">
                <a:solidFill>
                  <a:schemeClr val="dk1"/>
                </a:solidFill>
                <a:latin typeface="Georgia"/>
                <a:ea typeface="Georgia"/>
                <a:cs typeface="Georgia"/>
                <a:sym typeface="Georgia"/>
              </a:rPr>
              <a:t>gas </a:t>
            </a:r>
            <a:r>
              <a:rPr lang="en-US" sz="1000" dirty="0">
                <a:solidFill>
                  <a:schemeClr val="dk1"/>
                </a:solidFill>
                <a:latin typeface="Georgia"/>
                <a:ea typeface="Georgia"/>
                <a:cs typeface="Georgia"/>
                <a:sym typeface="Georgia"/>
              </a:rPr>
              <a:t>extraction.</a:t>
            </a:r>
            <a:endParaRPr sz="1000" dirty="0">
              <a:solidFill>
                <a:schemeClr val="dk1"/>
              </a:solidFill>
              <a:latin typeface="Georgia"/>
              <a:ea typeface="Georgia"/>
              <a:cs typeface="Georgia"/>
              <a:sym typeface="Georgia"/>
            </a:endParaRPr>
          </a:p>
          <a:p>
            <a:pPr marL="0" lvl="0" indent="0" algn="l" rtl="0">
              <a:lnSpc>
                <a:spcPct val="103000"/>
              </a:lnSpc>
              <a:spcBef>
                <a:spcPts val="0"/>
              </a:spcBef>
              <a:spcAft>
                <a:spcPts val="0"/>
              </a:spcAft>
              <a:buNone/>
            </a:pPr>
            <a:endParaRPr sz="1200" b="1"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4226c69961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4226c69961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3000"/>
              </a:lnSpc>
              <a:spcBef>
                <a:spcPts val="0"/>
              </a:spcBef>
              <a:spcAft>
                <a:spcPts val="0"/>
              </a:spcAft>
              <a:buNone/>
            </a:pPr>
            <a:r>
              <a:rPr lang="en" sz="1200" b="1">
                <a:solidFill>
                  <a:schemeClr val="dk1"/>
                </a:solidFill>
                <a:latin typeface="Times New Roman"/>
                <a:ea typeface="Times New Roman"/>
                <a:cs typeface="Times New Roman"/>
                <a:sym typeface="Times New Roman"/>
              </a:rPr>
              <a:t>Crime</a:t>
            </a:r>
            <a:r>
              <a:rPr lang="en" sz="1200">
                <a:solidFill>
                  <a:schemeClr val="dk1"/>
                </a:solidFill>
                <a:latin typeface="Times New Roman"/>
                <a:ea typeface="Times New Roman"/>
                <a:cs typeface="Times New Roman"/>
                <a:sym typeface="Times New Roman"/>
              </a:rPr>
              <a:t>: Drilling operations, with their increase in a transient outside population, can increase social tensions, violent crime, property crime, drug and alcohol abuse, and sexually-transmitted diseases.</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a32d45140_0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2a32d45140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dirty="0">
                <a:solidFill>
                  <a:schemeClr val="dk1"/>
                </a:solidFill>
                <a:latin typeface="Georgia"/>
                <a:ea typeface="Georgia"/>
                <a:cs typeface="Georgia"/>
                <a:sym typeface="Georgia"/>
              </a:rPr>
              <a:t>Pipelines can and do explode with intense fires that usually need to be allowed to burn out. Causes typically involve erosion, accidents, or material failures. </a:t>
            </a:r>
            <a:r>
              <a:rPr lang="en" sz="1000" dirty="0">
                <a:solidFill>
                  <a:srgbClr val="444444"/>
                </a:solidFill>
                <a:latin typeface="Georgia"/>
                <a:ea typeface="Georgia"/>
                <a:cs typeface="Georgia"/>
                <a:sym typeface="Georgia"/>
              </a:rPr>
              <a:t>Energy Transfer Partners, the same company behind the Dakota Access and Bayou Bridge pipelines — </a:t>
            </a:r>
            <a:r>
              <a:rPr lang="en-US" sz="1000" dirty="0">
                <a:solidFill>
                  <a:srgbClr val="444444"/>
                </a:solidFill>
                <a:latin typeface="Georgia"/>
                <a:ea typeface="Georgia"/>
                <a:cs typeface="Georgia"/>
                <a:sym typeface="Georgia"/>
              </a:rPr>
              <a:t>also </a:t>
            </a:r>
            <a:r>
              <a:rPr lang="en" sz="1000" dirty="0">
                <a:solidFill>
                  <a:srgbClr val="444444"/>
                </a:solidFill>
                <a:latin typeface="Georgia"/>
                <a:ea typeface="Georgia"/>
                <a:cs typeface="Georgia"/>
                <a:sym typeface="Georgia"/>
              </a:rPr>
              <a:t>owned the pipeline that exploded in Pennsylvania last month (Sept.). </a:t>
            </a:r>
          </a:p>
          <a:p>
            <a:pPr marL="0" lvl="0" indent="0" algn="l" rtl="0">
              <a:lnSpc>
                <a:spcPct val="115000"/>
              </a:lnSpc>
              <a:spcBef>
                <a:spcPts val="0"/>
              </a:spcBef>
              <a:spcAft>
                <a:spcPts val="0"/>
              </a:spcAft>
              <a:buNone/>
            </a:pPr>
            <a:r>
              <a:rPr lang="en" sz="1000" dirty="0">
                <a:solidFill>
                  <a:srgbClr val="444444"/>
                </a:solidFill>
                <a:latin typeface="Georgia"/>
                <a:ea typeface="Georgia"/>
                <a:cs typeface="Georgia"/>
                <a:sym typeface="Georgia"/>
              </a:rPr>
              <a:t>The expansive increase in pipeline infrastructure is mainly for import, much of it used to profit from </a:t>
            </a:r>
            <a:r>
              <a:rPr lang="en-US" sz="1000" dirty="0">
                <a:solidFill>
                  <a:srgbClr val="444444"/>
                </a:solidFill>
                <a:latin typeface="Georgia"/>
                <a:ea typeface="Georgia"/>
                <a:cs typeface="Georgia"/>
                <a:sym typeface="Georgia"/>
              </a:rPr>
              <a:t>the </a:t>
            </a:r>
            <a:r>
              <a:rPr lang="en" sz="1000" dirty="0">
                <a:solidFill>
                  <a:srgbClr val="444444"/>
                </a:solidFill>
                <a:latin typeface="Georgia"/>
                <a:ea typeface="Georgia"/>
                <a:cs typeface="Georgia"/>
                <a:sym typeface="Georgia"/>
              </a:rPr>
              <a:t>production </a:t>
            </a:r>
            <a:r>
              <a:rPr lang="en-US" sz="1000" dirty="0">
                <a:solidFill>
                  <a:srgbClr val="444444"/>
                </a:solidFill>
                <a:latin typeface="Georgia"/>
                <a:ea typeface="Georgia"/>
                <a:cs typeface="Georgia"/>
                <a:sym typeface="Georgia"/>
              </a:rPr>
              <a:t>of plastic</a:t>
            </a:r>
            <a:r>
              <a:rPr lang="en" sz="1000" dirty="0">
                <a:solidFill>
                  <a:srgbClr val="444444"/>
                </a:solidFill>
                <a:latin typeface="Georgia"/>
                <a:ea typeface="Georgia"/>
                <a:cs typeface="Georgia"/>
                <a:sym typeface="Georgia"/>
              </a:rPr>
              <a:t>.</a:t>
            </a:r>
            <a:endParaRPr sz="1000" dirty="0">
              <a:solidFill>
                <a:srgbClr val="444444"/>
              </a:solidFill>
              <a:latin typeface="Georgia"/>
              <a:ea typeface="Georgia"/>
              <a:cs typeface="Georgia"/>
              <a:sym typeface="Georgia"/>
            </a:endParaRPr>
          </a:p>
          <a:p>
            <a:pPr marL="0" lvl="0" indent="0" algn="l" rtl="0">
              <a:lnSpc>
                <a:spcPct val="115000"/>
              </a:lnSpc>
              <a:spcBef>
                <a:spcPts val="0"/>
              </a:spcBef>
              <a:spcAft>
                <a:spcPts val="110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b8fb55f7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b8fb55f7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dirty="0">
                <a:solidFill>
                  <a:schemeClr val="dk1"/>
                </a:solidFill>
                <a:latin typeface="Georgia"/>
                <a:ea typeface="Georgia"/>
                <a:cs typeface="Georgia"/>
                <a:sym typeface="Georgia"/>
              </a:rPr>
              <a:t>Large amounts of methane </a:t>
            </a:r>
            <a:r>
              <a:rPr lang="en" sz="1000" dirty="0">
                <a:solidFill>
                  <a:srgbClr val="444444"/>
                </a:solidFill>
                <a:latin typeface="Georgia"/>
                <a:ea typeface="Georgia"/>
                <a:cs typeface="Georgia"/>
                <a:sym typeface="Georgia"/>
              </a:rPr>
              <a:t>— </a:t>
            </a:r>
            <a:r>
              <a:rPr lang="en" sz="1200" dirty="0">
                <a:solidFill>
                  <a:schemeClr val="dk1"/>
                </a:solidFill>
                <a:latin typeface="Georgia"/>
                <a:ea typeface="Georgia"/>
                <a:cs typeface="Georgia"/>
                <a:sym typeface="Georgia"/>
              </a:rPr>
              <a:t>a greenhouse gas 86 times more potent than CO2 in the 20-year timeframe </a:t>
            </a:r>
            <a:r>
              <a:rPr lang="en" sz="1000" dirty="0">
                <a:solidFill>
                  <a:srgbClr val="444444"/>
                </a:solidFill>
                <a:latin typeface="Georgia"/>
                <a:ea typeface="Georgia"/>
                <a:cs typeface="Georgia"/>
                <a:sym typeface="Georgia"/>
              </a:rPr>
              <a:t>—</a:t>
            </a:r>
            <a:r>
              <a:rPr lang="en" sz="1200" dirty="0">
                <a:solidFill>
                  <a:schemeClr val="dk1"/>
                </a:solidFill>
                <a:latin typeface="Georgia"/>
                <a:ea typeface="Georgia"/>
                <a:cs typeface="Georgia"/>
                <a:sym typeface="Georgia"/>
              </a:rPr>
              <a:t> leak into the atmosphere throughout the entire unconventional gas development industry, which is </a:t>
            </a:r>
            <a:r>
              <a:rPr lang="en-US" sz="1200" i="1" dirty="0">
                <a:solidFill>
                  <a:schemeClr val="dk1"/>
                </a:solidFill>
                <a:latin typeface="Georgia"/>
                <a:ea typeface="Georgia"/>
                <a:cs typeface="Georgia"/>
                <a:sym typeface="Georgia"/>
              </a:rPr>
              <a:t>at least</a:t>
            </a:r>
            <a:r>
              <a:rPr lang="en" sz="1200" i="1" dirty="0">
                <a:solidFill>
                  <a:schemeClr val="dk1"/>
                </a:solidFill>
                <a:latin typeface="Georgia"/>
                <a:ea typeface="Georgia"/>
                <a:cs typeface="Georgia"/>
                <a:sym typeface="Georgia"/>
              </a:rPr>
              <a:t> as bad </a:t>
            </a:r>
            <a:r>
              <a:rPr lang="en" sz="1200" dirty="0">
                <a:solidFill>
                  <a:schemeClr val="dk1"/>
                </a:solidFill>
                <a:latin typeface="Georgia"/>
                <a:ea typeface="Georgia"/>
                <a:cs typeface="Georgia"/>
                <a:sym typeface="Georgia"/>
              </a:rPr>
              <a:t>if not </a:t>
            </a:r>
            <a:r>
              <a:rPr lang="en" sz="1200" i="1" dirty="0">
                <a:solidFill>
                  <a:schemeClr val="dk1"/>
                </a:solidFill>
                <a:latin typeface="Georgia"/>
                <a:ea typeface="Georgia"/>
                <a:cs typeface="Georgia"/>
                <a:sym typeface="Georgia"/>
              </a:rPr>
              <a:t>worse</a:t>
            </a:r>
            <a:r>
              <a:rPr lang="en" sz="1200" dirty="0">
                <a:solidFill>
                  <a:schemeClr val="dk1"/>
                </a:solidFill>
                <a:latin typeface="Georgia"/>
                <a:ea typeface="Georgia"/>
                <a:cs typeface="Georgia"/>
                <a:sym typeface="Georgia"/>
              </a:rPr>
              <a:t> for climate change compared to coal or oil to societal and global security.</a:t>
            </a:r>
            <a:endParaRPr sz="1200" dirty="0">
              <a:solidFill>
                <a:schemeClr val="dk1"/>
              </a:solidFill>
              <a:latin typeface="Georgia"/>
              <a:ea typeface="Georgia"/>
              <a:cs typeface="Georgia"/>
              <a:sym typeface="Georgi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a383f681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a383f681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dirty="0">
                <a:solidFill>
                  <a:schemeClr val="dk1"/>
                </a:solidFill>
                <a:latin typeface="Georgia"/>
                <a:ea typeface="Georgia"/>
                <a:cs typeface="Georgia"/>
                <a:sym typeface="Georgia"/>
              </a:rPr>
              <a:t>Hydraulic fracturing involves injecting millions of gallons of water, sand and dangerous chemicals at high pressure down and across into horizontally drilled wells to fracture the earth to release gas.  </a:t>
            </a:r>
          </a:p>
          <a:p>
            <a:pPr marL="0" lvl="0" indent="0" algn="l" rtl="0">
              <a:spcBef>
                <a:spcPts val="0"/>
              </a:spcBef>
              <a:spcAft>
                <a:spcPts val="0"/>
              </a:spcAft>
              <a:buClr>
                <a:schemeClr val="dk1"/>
              </a:buClr>
              <a:buSzPts val="1100"/>
              <a:buFont typeface="Arial"/>
              <a:buNone/>
            </a:pPr>
            <a:r>
              <a:rPr lang="en" sz="1000" dirty="0">
                <a:solidFill>
                  <a:schemeClr val="dk1"/>
                </a:solidFill>
                <a:latin typeface="Georgia"/>
                <a:ea typeface="Georgia"/>
                <a:cs typeface="Georgia"/>
                <a:sym typeface="Georgia"/>
              </a:rPr>
              <a:t>Symptoms reported by residents living near gas drilling sites, include… (deep breath)</a:t>
            </a:r>
            <a:endParaRPr sz="1000" dirty="0">
              <a:solidFill>
                <a:schemeClr val="dk1"/>
              </a:solidFill>
              <a:latin typeface="Georgia"/>
              <a:ea typeface="Georgia"/>
              <a:cs typeface="Georgia"/>
              <a:sym typeface="Georgia"/>
            </a:endParaRPr>
          </a:p>
          <a:p>
            <a:pPr marL="0" lvl="0" indent="0" algn="l" rtl="0">
              <a:spcBef>
                <a:spcPts val="0"/>
              </a:spcBef>
              <a:spcAft>
                <a:spcPts val="0"/>
              </a:spcAft>
              <a:buNone/>
            </a:pPr>
            <a:r>
              <a:rPr lang="en" dirty="0"/>
              <a:t>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4226c69961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4226c69961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b="1">
                <a:solidFill>
                  <a:srgbClr val="222222"/>
                </a:solidFill>
                <a:highlight>
                  <a:srgbClr val="FFFFFF"/>
                </a:highlight>
                <a:latin typeface="Georgia"/>
                <a:ea typeface="Georgia"/>
                <a:cs typeface="Georgia"/>
                <a:sym typeface="Georgia"/>
              </a:rPr>
              <a:t>Thank you for joining us today! Please be sure to stay in touch with us!</a:t>
            </a:r>
            <a:endParaRPr sz="1000" b="1">
              <a:solidFill>
                <a:srgbClr val="222222"/>
              </a:solidFill>
              <a:highlight>
                <a:srgbClr val="FFFFFF"/>
              </a:highlight>
              <a:latin typeface="Georgia"/>
              <a:ea typeface="Georgia"/>
              <a:cs typeface="Georgia"/>
              <a:sym typeface="Georgia"/>
            </a:endParaRPr>
          </a:p>
          <a:p>
            <a:pPr marL="0" lvl="0" indent="0" algn="l" rtl="0">
              <a:spcBef>
                <a:spcPts val="0"/>
              </a:spcBef>
              <a:spcAft>
                <a:spcPts val="0"/>
              </a:spcAft>
              <a:buNone/>
            </a:pPr>
            <a:endParaRPr sz="1200">
              <a:solidFill>
                <a:schemeClr val="dk1"/>
              </a:solidFill>
              <a:latin typeface="Georgia"/>
              <a:ea typeface="Georgia"/>
              <a:cs typeface="Georgia"/>
              <a:sym typeface="Georgi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4353372795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4353372795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4353372795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4353372795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4353372795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4353372795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4353372795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4353372795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4353372795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4353372795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4353372795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4353372795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b8fb55f7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b8fb55f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…increased skin rashes, nausea and vomiting, abdominal pain, difficulty breathing, coughs, nosebleeds, anxiety and stress, headaches, dizziness, eye and throat irritation and increased rates of hospitalization and numbers of patients with heart and skin conditions, tumors, urological conditions, chronic rhinosinusitis, fatigue symptoms and asthma exacerbations</a:t>
            </a:r>
            <a:r>
              <a:rPr lang="en">
                <a:solidFill>
                  <a:srgbClr val="7030A0"/>
                </a:solidFill>
              </a:rPr>
              <a:t>.</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a32d45140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a32d45140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3000"/>
              </a:lnSpc>
              <a:spcBef>
                <a:spcPts val="0"/>
              </a:spcBef>
              <a:spcAft>
                <a:spcPts val="0"/>
              </a:spcAft>
              <a:buClr>
                <a:schemeClr val="dk1"/>
              </a:buClr>
              <a:buSzPts val="1100"/>
              <a:buFont typeface="Arial"/>
              <a:buNone/>
            </a:pPr>
            <a:r>
              <a:rPr lang="en" sz="1000" dirty="0">
                <a:solidFill>
                  <a:schemeClr val="dk1"/>
                </a:solidFill>
                <a:latin typeface="Georgia"/>
                <a:ea typeface="Georgia"/>
                <a:cs typeface="Georgia"/>
                <a:sym typeface="Georgia"/>
              </a:rPr>
              <a:t>People who lived near many active natural gas wells are more likely to suffer from asthma attacks. </a:t>
            </a:r>
          </a:p>
          <a:p>
            <a:pPr marL="0" lvl="0" indent="0" algn="l" rtl="0">
              <a:lnSpc>
                <a:spcPct val="103000"/>
              </a:lnSpc>
              <a:spcBef>
                <a:spcPts val="0"/>
              </a:spcBef>
              <a:spcAft>
                <a:spcPts val="0"/>
              </a:spcAft>
              <a:buClr>
                <a:schemeClr val="dk1"/>
              </a:buClr>
              <a:buSzPts val="1100"/>
              <a:buFont typeface="Arial"/>
              <a:buNone/>
            </a:pPr>
            <a:r>
              <a:rPr lang="en" sz="1000" dirty="0">
                <a:solidFill>
                  <a:schemeClr val="dk1"/>
                </a:solidFill>
                <a:latin typeface="Georgia"/>
                <a:ea typeface="Georgia"/>
                <a:cs typeface="Georgia"/>
                <a:sym typeface="Georgia"/>
              </a:rPr>
              <a:t>The association between asthma exacerbations and proximity to fracking activity occurred in all four phases of well development — pad preparation, drilling, stimulation, and production.</a:t>
            </a:r>
            <a:endParaRPr sz="1000" dirty="0">
              <a:solidFill>
                <a:schemeClr val="dk1"/>
              </a:solidFill>
              <a:latin typeface="Georgia"/>
              <a:ea typeface="Georgia"/>
              <a:cs typeface="Georgia"/>
              <a:sym typeface="Georgia"/>
            </a:endParaRPr>
          </a:p>
          <a:p>
            <a:pPr marL="12700" lvl="0" indent="0" algn="l" rtl="0">
              <a:lnSpc>
                <a:spcPct val="103000"/>
              </a:lnSpc>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12700" lvl="0" indent="0" algn="l" rtl="0">
              <a:lnSpc>
                <a:spcPct val="103000"/>
              </a:lnSpc>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b8fb55f7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b8fb55f7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dirty="0">
                <a:solidFill>
                  <a:schemeClr val="dk1"/>
                </a:solidFill>
                <a:latin typeface="Georgia"/>
                <a:ea typeface="Georgia"/>
                <a:cs typeface="Georgia"/>
                <a:sym typeface="Georgia"/>
              </a:rPr>
              <a:t>Analyzed medical records of over 35,000 asthma patients, ages five to 90 found a statistically significant association between proximity to active fracking operations and mild to severe asthma exacerbations. </a:t>
            </a:r>
          </a:p>
          <a:p>
            <a:pPr marL="0" lvl="0" indent="0" algn="l" rtl="0">
              <a:lnSpc>
                <a:spcPct val="115000"/>
              </a:lnSpc>
              <a:spcBef>
                <a:spcPts val="0"/>
              </a:spcBef>
              <a:spcAft>
                <a:spcPts val="0"/>
              </a:spcAft>
              <a:buClr>
                <a:schemeClr val="dk1"/>
              </a:buClr>
              <a:buSzPts val="1100"/>
              <a:buFont typeface="Arial"/>
              <a:buNone/>
            </a:pPr>
            <a:r>
              <a:rPr lang="en" sz="1000" dirty="0">
                <a:solidFill>
                  <a:schemeClr val="dk1"/>
                </a:solidFill>
                <a:latin typeface="Georgia"/>
                <a:ea typeface="Georgia"/>
                <a:cs typeface="Georgia"/>
                <a:sym typeface="Georgia"/>
              </a:rPr>
              <a:t>Airborne chemicals leaked throughout the industry are considered a cause of many of the reported health symptoms.</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4226c6996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4226c6996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Georgia"/>
                <a:ea typeface="Georgia"/>
                <a:cs typeface="Georgia"/>
                <a:sym typeface="Georgia"/>
              </a:rPr>
              <a:t>These images are from a compressor station on Button Rd. in Dimock, PA, with and without Forward Looking InfraRed (FLIR) camera, which reveal methane in the atmosphere that is undetectable by the naked eye.</a:t>
            </a:r>
            <a:endParaRPr sz="1000">
              <a:solidFill>
                <a:schemeClr val="dk1"/>
              </a:solidFill>
              <a:latin typeface="Georgia"/>
              <a:ea typeface="Georgia"/>
              <a:cs typeface="Georgia"/>
              <a:sym typeface="Georgia"/>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Georgia"/>
              <a:ea typeface="Georgia"/>
              <a:cs typeface="Georgia"/>
              <a:sym typeface="Georgi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a32d45140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a32d45140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3000"/>
              </a:lnSpc>
              <a:spcBef>
                <a:spcPts val="0"/>
              </a:spcBef>
              <a:spcAft>
                <a:spcPts val="0"/>
              </a:spcAft>
              <a:buClr>
                <a:schemeClr val="dk1"/>
              </a:buClr>
              <a:buSzPts val="1100"/>
              <a:buFont typeface="Arial"/>
              <a:buNone/>
            </a:pPr>
            <a:r>
              <a:rPr lang="en" sz="1000">
                <a:solidFill>
                  <a:schemeClr val="dk1"/>
                </a:solidFill>
                <a:latin typeface="Georgia"/>
                <a:ea typeface="Georgia"/>
                <a:cs typeface="Georgia"/>
                <a:sym typeface="Georgia"/>
              </a:rPr>
              <a:t>Radon levels register higher in buildings near unconventional gas development, suggesting that it has opened new pathways for radon to enter people’s homes. Exposure to secondhand tobacco smoke with high levels of this radon is extremely dangerous, especially for the developing lungs of children. </a:t>
            </a:r>
            <a:endParaRPr sz="1000">
              <a:solidFill>
                <a:schemeClr val="dk1"/>
              </a:solidFill>
              <a:latin typeface="Georgia"/>
              <a:ea typeface="Georgia"/>
              <a:cs typeface="Georgia"/>
              <a:sym typeface="Georgia"/>
            </a:endParaRPr>
          </a:p>
          <a:p>
            <a:pPr marL="12700" lvl="0" indent="0" algn="l" rtl="0">
              <a:lnSpc>
                <a:spcPct val="103000"/>
              </a:lnSpc>
              <a:spcBef>
                <a:spcPts val="0"/>
              </a:spcBef>
              <a:spcAft>
                <a:spcPts val="0"/>
              </a:spcAft>
              <a:buClr>
                <a:schemeClr val="dk1"/>
              </a:buClr>
              <a:buSzPts val="1100"/>
              <a:buFont typeface="Arial"/>
              <a:buNone/>
            </a:pPr>
            <a:r>
              <a:rPr lang="en" sz="1400">
                <a:solidFill>
                  <a:schemeClr val="dk1"/>
                </a:solidFill>
                <a:latin typeface="Times New Roman"/>
                <a:ea typeface="Times New Roman"/>
                <a:cs typeface="Times New Roman"/>
                <a:sym typeface="Times New Roman"/>
              </a:rPr>
              <a:t> </a:t>
            </a:r>
            <a:endParaRPr sz="14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a32d45140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a32d45140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a:solidFill>
                  <a:schemeClr val="dk1"/>
                </a:solidFill>
                <a:latin typeface="Georgia"/>
                <a:ea typeface="Georgia"/>
                <a:cs typeface="Georgia"/>
                <a:sym typeface="Georgia"/>
              </a:rPr>
              <a:t>As an example of reported evidence of widespread and persistent contamination of water and soils with toxic materials associated with unconventional oil drilling, in North Dakota over 3,900 incidents of spilled fracking wastewater were documented, more than one for every three wells drilled.</a:t>
            </a:r>
            <a:endParaRPr sz="1000">
              <a:solidFill>
                <a:schemeClr val="dk1"/>
              </a:solidFill>
              <a:latin typeface="Georgia"/>
              <a:ea typeface="Georgia"/>
              <a:cs typeface="Georgia"/>
              <a:sym typeface="Georgia"/>
            </a:endParaRPr>
          </a:p>
          <a:p>
            <a:pPr marL="0" lvl="0" indent="0" algn="l" rtl="0">
              <a:spcBef>
                <a:spcPts val="0"/>
              </a:spcBef>
              <a:spcAft>
                <a:spcPts val="0"/>
              </a:spcAft>
              <a:buNone/>
            </a:pP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a32d45140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a32d45140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03000"/>
              </a:lnSpc>
              <a:spcBef>
                <a:spcPts val="0"/>
              </a:spcBef>
              <a:spcAft>
                <a:spcPts val="0"/>
              </a:spcAft>
              <a:buNone/>
            </a:pPr>
            <a:r>
              <a:rPr lang="en" sz="1000" dirty="0">
                <a:solidFill>
                  <a:schemeClr val="dk1"/>
                </a:solidFill>
                <a:latin typeface="Georgia"/>
                <a:ea typeface="Georgia"/>
                <a:cs typeface="Georgia"/>
                <a:sym typeface="Georgia"/>
              </a:rPr>
              <a:t>Pennsylvania Department of Environmental Protection Air Inventory Data Report used data derived from industry-provided information from 2014 shows that air pollutants emitted have increased at all points of natural gas operations, including: Sulfur dioxide, Nitrogen oxides, Volatile Organic Compounds, Fine particulate matter, Carbon monoxide, Carbon dioxide and Methane emissions.</a:t>
            </a:r>
            <a:endParaRPr sz="1000" dirty="0">
              <a:solidFill>
                <a:schemeClr val="dk1"/>
              </a:solidFill>
              <a:latin typeface="Georgia"/>
              <a:ea typeface="Georgia"/>
              <a:cs typeface="Georgia"/>
              <a:sym typeface="Georgi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0" name="Google Shape;6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4" name="Google Shape;6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EFEFE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14:prism/>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hyperlink" Target="http://www.youtube.com/watch?v=FEXpW2l9e5E" TargetMode="External"/><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hyperlink" Target="https://twitter.com/PhilaPSR" TargetMode="External"/><Relationship Id="rId5" Type="http://schemas.openxmlformats.org/officeDocument/2006/relationships/hyperlink" Target="http://www.facebook.com/PhilaPSR/" TargetMode="External"/><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8" Type="http://schemas.openxmlformats.org/officeDocument/2006/relationships/hyperlink" Target="http://journals.plos.org/plosone/article?id=10.1371/journal.pone.0120594" TargetMode="External"/><Relationship Id="rId3" Type="http://schemas.openxmlformats.org/officeDocument/2006/relationships/image" Target="../media/image2.png"/><Relationship Id="rId7" Type="http://schemas.openxmlformats.org/officeDocument/2006/relationships/hyperlink" Target="http://www.degruyter.com/view/j/reveh.2014.29.issue-4/reveh-2014-0057/reveh-2014-0057.xml?format=INT" TargetMode="External"/><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hyperlink" Target="http://www.sciencedirect.com/science/article/pii/S2211335517301353?via%3Dihub" TargetMode="External"/><Relationship Id="rId5" Type="http://schemas.openxmlformats.org/officeDocument/2006/relationships/hyperlink" Target="http://ehp.niehs.nih.gov/1307732/" TargetMode="External"/><Relationship Id="rId4" Type="http://schemas.openxmlformats.org/officeDocument/2006/relationships/hyperlink" Target="https://www.earthworksaction.org/files/publications/SteinzorSubraSumiShaleGasHealthImpacts2013.pdf" TargetMode="External"/><Relationship Id="rId9" Type="http://schemas.openxmlformats.org/officeDocument/2006/relationships/hyperlink" Target="http://ehp.niehs.nih.gov/1306722/"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journals.plos.org/plosone/article?id=10.1371/journal.pone.0154164" TargetMode="External"/><Relationship Id="rId3" Type="http://schemas.openxmlformats.org/officeDocument/2006/relationships/hyperlink" Target="http://journals.plos.org/plosone/article?id=10.1371/journal.pone.0131093" TargetMode="External"/><Relationship Id="rId7" Type="http://schemas.openxmlformats.org/officeDocument/2006/relationships/hyperlink" Target="http://www.dep.pa.gov/Business/Air/BAQ/BusinessTopics/Emission/Pages/Marcellus-Inventory.aspx" TargetMode="External"/><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hyperlink" Target="http://www.elibrary.dep.state.pa.us/dsweb/Get/Document-113887/8000-RE-DEP4621.pdf" TargetMode="External"/><Relationship Id="rId5" Type="http://schemas.openxmlformats.org/officeDocument/2006/relationships/hyperlink" Target="http://pediatrics.aappublications.org/content/134/3/e921?sid=c9a19cb1-cb18-48eb-a044-653344aef48d" TargetMode="External"/><Relationship Id="rId4" Type="http://schemas.openxmlformats.org/officeDocument/2006/relationships/hyperlink" Target="http://pediatrics.aappublications.org/content/119/Supplement_1/S29?sid=c9a19cb1-cb18-48eb-a044-653344aef48d" TargetMode="External"/><Relationship Id="rId9"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hyperlink" Target="http://www.bmj.com/content/348/bmj.g2728/rr" TargetMode="External"/><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hyperlink" Target="http://www.sciencedirect.com/science/article/pii/S0048969716305356" TargetMode="External"/><Relationship Id="rId4" Type="http://schemas.openxmlformats.org/officeDocument/2006/relationships/hyperlink" Target="http://www.environmentalhealthnews.org/ehs/news/2015/apr/endocrine-disruption-hormones-benzene-solvent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www.ncbi.nlm.nih.gov/pubmed/26426945" TargetMode="External"/><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hyperlink" Target="http://www.stateoftheair.org/2013/states/utah/uintah-49047.html" TargetMode="External"/><Relationship Id="rId5" Type="http://schemas.openxmlformats.org/officeDocument/2006/relationships/hyperlink" Target="http://www.rollingstone.com/culture/features/fracking-whats-killing-the-babies-of-vernal-utah-20150622" TargetMode="External"/><Relationship Id="rId4" Type="http://schemas.openxmlformats.org/officeDocument/2006/relationships/hyperlink" Target="http://publichealth.yale.edu/news/article.aspx?id=13714"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ccst.us/publications/2015/vol-II-chapter-6.pdf" TargetMode="External"/><Relationship Id="rId3" Type="http://schemas.openxmlformats.org/officeDocument/2006/relationships/hyperlink" Target="http://files.dep.state.pa.us/OilGas/BOGM/BOGMPortalFiles/OilGasReports/Determination_Letters/Regional_Determination_Letters.pdf" TargetMode="External"/><Relationship Id="rId7" Type="http://schemas.openxmlformats.org/officeDocument/2006/relationships/hyperlink" Target="http://www.houstonchronicle.com/news/article/Fracking-and-hydraulic-drilling-have-brought-a-5747432.php?cmpid=emailpremium&amp;cmpid=email-premium&amp;t=1a9ca10d49c3f0c8a9#/0" TargetMode="External"/><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hyperlink" Target="https://www.dovepress.com/methane-emissions-and-climatic-warming-risk-from-hydraulic-fracturing--peer-reviewed-articleEECT" TargetMode="External"/><Relationship Id="rId11" Type="http://schemas.openxmlformats.org/officeDocument/2006/relationships/image" Target="../media/image2.png"/><Relationship Id="rId5" Type="http://schemas.openxmlformats.org/officeDocument/2006/relationships/hyperlink" Target="http://www.eia.gov/todayinenergy/detail.cfm?id=26112" TargetMode="External"/><Relationship Id="rId10" Type="http://schemas.openxmlformats.org/officeDocument/2006/relationships/hyperlink" Target="http://www.publicintegrity.org/2015/06/29/17518/slow-motion-tragedy-american-workers" TargetMode="External"/><Relationship Id="rId4" Type="http://schemas.openxmlformats.org/officeDocument/2006/relationships/hyperlink" Target="http://archinte.jamanetwork.com/article.aspx?articleid=2534153" TargetMode="External"/><Relationship Id="rId9" Type="http://schemas.openxmlformats.org/officeDocument/2006/relationships/hyperlink" Target="http://www.hps.scot.nhs.uk/resourcedocument.aspx?resourceid=3101"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hyperlink" Target="http://concernedhealthny.org/compendium/" TargetMode="External"/><Relationship Id="rId7"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hyperlink" Target="http://oregondeservesbetter.weebly.com/4-gas-facility-explosions-in-2014-by-williams-co-pipeline-builder.html" TargetMode="External"/><Relationship Id="rId5" Type="http://schemas.openxmlformats.org/officeDocument/2006/relationships/hyperlink" Target="https://www.fractracker.org/resources/oil-and-gas-101/fracking-fluid/" TargetMode="External"/><Relationship Id="rId4" Type="http://schemas.openxmlformats.org/officeDocument/2006/relationships/hyperlink" Target="http://files.dep.state.pa.us/OilGas/BOGM/BOGMPortalFiles/OilGasReports/Determination_Letters/Regional_Determination_Letters.pdf" TargetMode="External"/><Relationship Id="rId9" Type="http://schemas.openxmlformats.org/officeDocument/2006/relationships/image" Target="../media/image26.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8.jpg"/><Relationship Id="rId4" Type="http://schemas.openxmlformats.org/officeDocument/2006/relationships/hyperlink" Target="http://www.youtube.com/watch?v=sEoN-3A-zQ4"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5"/>
          <p:cNvSpPr txBox="1">
            <a:spLocks noGrp="1"/>
          </p:cNvSpPr>
          <p:nvPr>
            <p:ph type="ctrTitle"/>
          </p:nvPr>
        </p:nvSpPr>
        <p:spPr>
          <a:xfrm>
            <a:off x="348450" y="908350"/>
            <a:ext cx="4520700" cy="192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600">
                <a:latin typeface="Times New Roman"/>
                <a:ea typeface="Times New Roman"/>
                <a:cs typeface="Times New Roman"/>
                <a:sym typeface="Times New Roman"/>
              </a:rPr>
              <a:t>Health Impacts of Unconventional Gas Development </a:t>
            </a:r>
            <a:endParaRPr sz="4600">
              <a:latin typeface="Times New Roman"/>
              <a:ea typeface="Times New Roman"/>
              <a:cs typeface="Times New Roman"/>
              <a:sym typeface="Times New Roman"/>
            </a:endParaRPr>
          </a:p>
        </p:txBody>
      </p:sp>
      <p:sp>
        <p:nvSpPr>
          <p:cNvPr id="100" name="Google Shape;100;p25"/>
          <p:cNvSpPr txBox="1">
            <a:spLocks noGrp="1"/>
          </p:cNvSpPr>
          <p:nvPr>
            <p:ph type="subTitle" idx="1"/>
          </p:nvPr>
        </p:nvSpPr>
        <p:spPr>
          <a:xfrm>
            <a:off x="594300" y="2946775"/>
            <a:ext cx="4029000" cy="1538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Times New Roman"/>
                <a:ea typeface="Times New Roman"/>
                <a:cs typeface="Times New Roman"/>
                <a:sym typeface="Times New Roman"/>
              </a:rPr>
              <a:t>Physicians for Social Responsibility </a:t>
            </a:r>
            <a:endParaRPr>
              <a:latin typeface="Times New Roman"/>
              <a:ea typeface="Times New Roman"/>
              <a:cs typeface="Times New Roman"/>
              <a:sym typeface="Times New Roman"/>
            </a:endParaRPr>
          </a:p>
          <a:p>
            <a:pPr marL="0" lvl="0" indent="0" algn="ctr" rtl="0">
              <a:spcBef>
                <a:spcPts val="0"/>
              </a:spcBef>
              <a:spcAft>
                <a:spcPts val="0"/>
              </a:spcAft>
              <a:buNone/>
            </a:pPr>
            <a:r>
              <a:rPr lang="en">
                <a:latin typeface="Times New Roman"/>
                <a:ea typeface="Times New Roman"/>
                <a:cs typeface="Times New Roman"/>
                <a:sym typeface="Times New Roman"/>
              </a:rPr>
              <a:t>Pennsylvania </a:t>
            </a:r>
            <a:endParaRPr>
              <a:latin typeface="Times New Roman"/>
              <a:ea typeface="Times New Roman"/>
              <a:cs typeface="Times New Roman"/>
              <a:sym typeface="Times New Roman"/>
            </a:endParaRPr>
          </a:p>
        </p:txBody>
      </p:sp>
      <p:pic>
        <p:nvPicPr>
          <p:cNvPr id="101" name="Google Shape;101;p25"/>
          <p:cNvPicPr preferRelativeResize="0"/>
          <p:nvPr/>
        </p:nvPicPr>
        <p:blipFill>
          <a:blip r:embed="rId3">
            <a:alphaModFix/>
          </a:blip>
          <a:stretch>
            <a:fillRect/>
          </a:stretch>
        </p:blipFill>
        <p:spPr>
          <a:xfrm>
            <a:off x="5155225" y="1106525"/>
            <a:ext cx="3391075" cy="2825850"/>
          </a:xfrm>
          <a:prstGeom prst="rect">
            <a:avLst/>
          </a:prstGeom>
          <a:noFill/>
          <a:ln>
            <a:noFill/>
          </a:ln>
        </p:spPr>
      </p:pic>
      <p:pic>
        <p:nvPicPr>
          <p:cNvPr id="102" name="Google Shape;102;p25"/>
          <p:cNvPicPr preferRelativeResize="0"/>
          <p:nvPr/>
        </p:nvPicPr>
        <p:blipFill rotWithShape="1">
          <a:blip r:embed="rId4">
            <a:alphaModFix amt="24000"/>
          </a:blip>
          <a:srcRect l="1623" t="-1912" r="596" b="8611"/>
          <a:stretch/>
        </p:blipFill>
        <p:spPr>
          <a:xfrm>
            <a:off x="0" y="-65500"/>
            <a:ext cx="9144001" cy="52745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10">
        <p14:prism/>
      </p:transition>
    </mc:Choice>
    <mc:Fallback>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34"/>
          <p:cNvSpPr txBox="1">
            <a:spLocks noGrp="1"/>
          </p:cNvSpPr>
          <p:nvPr>
            <p:ph type="title" idx="4294967295"/>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endParaRPr b="1">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pic>
        <p:nvPicPr>
          <p:cNvPr id="154" name="Google Shape;154;p34"/>
          <p:cNvPicPr preferRelativeResize="0"/>
          <p:nvPr/>
        </p:nvPicPr>
        <p:blipFill>
          <a:blip r:embed="rId3">
            <a:alphaModFix/>
          </a:blip>
          <a:stretch>
            <a:fillRect/>
          </a:stretch>
        </p:blipFill>
        <p:spPr>
          <a:xfrm>
            <a:off x="541125" y="304400"/>
            <a:ext cx="8061749" cy="45347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35"/>
          <p:cNvSpPr txBox="1">
            <a:spLocks noGrp="1"/>
          </p:cNvSpPr>
          <p:nvPr>
            <p:ph type="title" idx="4294967295"/>
          </p:nvPr>
        </p:nvSpPr>
        <p:spPr>
          <a:xfrm>
            <a:off x="311700" y="445025"/>
            <a:ext cx="8520600" cy="572700"/>
          </a:xfrm>
          <a:prstGeom prst="rect">
            <a:avLst/>
          </a:prstGeom>
        </p:spPr>
        <p:txBody>
          <a:bodyPr spcFirstLastPara="1" wrap="square" lIns="91425" tIns="91425" rIns="91425" bIns="91425" anchor="t" anchorCtr="0">
            <a:noAutofit/>
          </a:bodyPr>
          <a:lstStyle/>
          <a:p>
            <a:pPr marL="12700" lvl="0" indent="0" algn="ctr" rtl="0">
              <a:lnSpc>
                <a:spcPct val="103000"/>
              </a:lnSpc>
              <a:spcBef>
                <a:spcPts val="0"/>
              </a:spcBef>
              <a:spcAft>
                <a:spcPts val="0"/>
              </a:spcAft>
              <a:buNone/>
            </a:pPr>
            <a:r>
              <a:rPr lang="en" sz="1200" b="0">
                <a:solidFill>
                  <a:srgbClr val="000000"/>
                </a:solidFill>
                <a:latin typeface="Times New Roman"/>
                <a:ea typeface="Times New Roman"/>
                <a:cs typeface="Times New Roman"/>
                <a:sym typeface="Times New Roman"/>
              </a:rPr>
              <a:t>         </a:t>
            </a:r>
            <a:endParaRPr/>
          </a:p>
        </p:txBody>
      </p:sp>
      <p:sp>
        <p:nvSpPr>
          <p:cNvPr id="160" name="Google Shape;160;p35"/>
          <p:cNvSpPr txBox="1">
            <a:spLocks noGrp="1"/>
          </p:cNvSpPr>
          <p:nvPr>
            <p:ph type="body" idx="4294967295"/>
          </p:nvPr>
        </p:nvSpPr>
        <p:spPr>
          <a:xfrm>
            <a:off x="311700" y="1069050"/>
            <a:ext cx="3489000" cy="30054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a:solidFill>
                <a:srgbClr val="000000"/>
              </a:solidFill>
              <a:latin typeface="Times New Roman"/>
              <a:ea typeface="Times New Roman"/>
              <a:cs typeface="Times New Roman"/>
              <a:sym typeface="Times New Roman"/>
            </a:endParaRPr>
          </a:p>
          <a:p>
            <a:pPr marL="0" lvl="0" indent="0" algn="l" rtl="0">
              <a:lnSpc>
                <a:spcPct val="150000"/>
              </a:lnSpc>
              <a:spcBef>
                <a:spcPts val="0"/>
              </a:spcBef>
              <a:spcAft>
                <a:spcPts val="0"/>
              </a:spcAft>
              <a:buNone/>
            </a:pPr>
            <a:endParaRPr>
              <a:solidFill>
                <a:srgbClr val="000000"/>
              </a:solidFill>
              <a:latin typeface="Times New Roman"/>
              <a:ea typeface="Times New Roman"/>
              <a:cs typeface="Times New Roman"/>
              <a:sym typeface="Times New Roman"/>
            </a:endParaRPr>
          </a:p>
          <a:p>
            <a:pPr marL="0" lvl="0" indent="0" algn="l" rtl="0">
              <a:spcBef>
                <a:spcPts val="0"/>
              </a:spcBef>
              <a:spcAft>
                <a:spcPts val="1600"/>
              </a:spcAft>
              <a:buNone/>
            </a:pPr>
            <a:endParaRPr/>
          </a:p>
        </p:txBody>
      </p:sp>
      <p:pic>
        <p:nvPicPr>
          <p:cNvPr id="161" name="Google Shape;161;p35"/>
          <p:cNvPicPr preferRelativeResize="0"/>
          <p:nvPr/>
        </p:nvPicPr>
        <p:blipFill>
          <a:blip r:embed="rId3">
            <a:alphaModFix/>
          </a:blip>
          <a:stretch>
            <a:fillRect/>
          </a:stretch>
        </p:blipFill>
        <p:spPr>
          <a:xfrm>
            <a:off x="1577363" y="595588"/>
            <a:ext cx="5989277" cy="39523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36"/>
          <p:cNvSpPr txBox="1">
            <a:spLocks noGrp="1"/>
          </p:cNvSpPr>
          <p:nvPr>
            <p:ph type="body" idx="4294967295"/>
          </p:nvPr>
        </p:nvSpPr>
        <p:spPr>
          <a:xfrm>
            <a:off x="311700" y="871275"/>
            <a:ext cx="6236700" cy="373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endParaRPr sz="1200">
              <a:solidFill>
                <a:srgbClr val="000000"/>
              </a:solidFill>
              <a:latin typeface="Times New Roman"/>
              <a:ea typeface="Times New Roman"/>
              <a:cs typeface="Times New Roman"/>
              <a:sym typeface="Times New Roman"/>
            </a:endParaRPr>
          </a:p>
        </p:txBody>
      </p:sp>
      <p:pic>
        <p:nvPicPr>
          <p:cNvPr id="167" name="Google Shape;167;p36"/>
          <p:cNvPicPr preferRelativeResize="0"/>
          <p:nvPr/>
        </p:nvPicPr>
        <p:blipFill>
          <a:blip r:embed="rId3">
            <a:alphaModFix/>
          </a:blip>
          <a:stretch>
            <a:fillRect/>
          </a:stretch>
        </p:blipFill>
        <p:spPr>
          <a:xfrm>
            <a:off x="2803914" y="1"/>
            <a:ext cx="3536161" cy="51435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7"/>
          <p:cNvSpPr txBox="1">
            <a:spLocks noGrp="1"/>
          </p:cNvSpPr>
          <p:nvPr>
            <p:ph type="body" idx="4294967295"/>
          </p:nvPr>
        </p:nvSpPr>
        <p:spPr>
          <a:xfrm>
            <a:off x="311700" y="1152475"/>
            <a:ext cx="4222500" cy="3416400"/>
          </a:xfrm>
          <a:prstGeom prst="rect">
            <a:avLst/>
          </a:prstGeom>
        </p:spPr>
        <p:txBody>
          <a:bodyPr spcFirstLastPara="1" wrap="square" lIns="91425" tIns="91425" rIns="91425" bIns="91425" anchor="t" anchorCtr="0">
            <a:noAutofit/>
          </a:bodyPr>
          <a:lstStyle/>
          <a:p>
            <a:pPr marL="0" lvl="0" indent="0" algn="l" rtl="0">
              <a:lnSpc>
                <a:spcPct val="103000"/>
              </a:lnSpc>
              <a:spcBef>
                <a:spcPts val="0"/>
              </a:spcBef>
              <a:spcAft>
                <a:spcPts val="0"/>
              </a:spcAft>
              <a:buNone/>
            </a:pPr>
            <a:endParaRPr sz="1400">
              <a:solidFill>
                <a:srgbClr val="000000"/>
              </a:solidFill>
              <a:latin typeface="Times New Roman"/>
              <a:ea typeface="Times New Roman"/>
              <a:cs typeface="Times New Roman"/>
              <a:sym typeface="Times New Roman"/>
            </a:endParaRPr>
          </a:p>
          <a:p>
            <a:pPr marL="0" lvl="0" indent="0" algn="l" rtl="0">
              <a:lnSpc>
                <a:spcPct val="103000"/>
              </a:lnSpc>
              <a:spcBef>
                <a:spcPts val="0"/>
              </a:spcBef>
              <a:spcAft>
                <a:spcPts val="0"/>
              </a:spcAft>
              <a:buNone/>
            </a:pPr>
            <a:endParaRPr/>
          </a:p>
        </p:txBody>
      </p:sp>
      <p:pic>
        <p:nvPicPr>
          <p:cNvPr id="173" name="Google Shape;173;p37"/>
          <p:cNvPicPr preferRelativeResize="0"/>
          <p:nvPr/>
        </p:nvPicPr>
        <p:blipFill rotWithShape="1">
          <a:blip r:embed="rId3">
            <a:alphaModFix/>
          </a:blip>
          <a:srcRect l="16759" r="16759"/>
          <a:stretch/>
        </p:blipFill>
        <p:spPr>
          <a:xfrm>
            <a:off x="1496025" y="212325"/>
            <a:ext cx="6372475" cy="47188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8"/>
          <p:cNvSpPr txBox="1">
            <a:spLocks noGrp="1"/>
          </p:cNvSpPr>
          <p:nvPr>
            <p:ph type="body" idx="4294967295"/>
          </p:nvPr>
        </p:nvSpPr>
        <p:spPr>
          <a:xfrm>
            <a:off x="311700" y="1152475"/>
            <a:ext cx="4222500" cy="3416400"/>
          </a:xfrm>
          <a:prstGeom prst="rect">
            <a:avLst/>
          </a:prstGeom>
        </p:spPr>
        <p:txBody>
          <a:bodyPr spcFirstLastPara="1" wrap="square" lIns="91425" tIns="91425" rIns="91425" bIns="91425" anchor="t" anchorCtr="0">
            <a:noAutofit/>
          </a:bodyPr>
          <a:lstStyle/>
          <a:p>
            <a:pPr marL="0" lvl="0" indent="0" algn="l" rtl="0">
              <a:lnSpc>
                <a:spcPct val="103000"/>
              </a:lnSpc>
              <a:spcBef>
                <a:spcPts val="0"/>
              </a:spcBef>
              <a:spcAft>
                <a:spcPts val="0"/>
              </a:spcAft>
              <a:buNone/>
            </a:pPr>
            <a:endParaRPr sz="1400">
              <a:solidFill>
                <a:srgbClr val="000000"/>
              </a:solidFill>
              <a:latin typeface="Times New Roman"/>
              <a:ea typeface="Times New Roman"/>
              <a:cs typeface="Times New Roman"/>
              <a:sym typeface="Times New Roman"/>
            </a:endParaRPr>
          </a:p>
          <a:p>
            <a:pPr marL="0" lvl="0" indent="0" algn="l" rtl="0">
              <a:lnSpc>
                <a:spcPct val="103000"/>
              </a:lnSpc>
              <a:spcBef>
                <a:spcPts val="0"/>
              </a:spcBef>
              <a:spcAft>
                <a:spcPts val="0"/>
              </a:spcAft>
              <a:buNone/>
            </a:pPr>
            <a:endParaRPr/>
          </a:p>
        </p:txBody>
      </p:sp>
      <p:pic>
        <p:nvPicPr>
          <p:cNvPr id="179" name="Google Shape;179;p38"/>
          <p:cNvPicPr preferRelativeResize="0"/>
          <p:nvPr/>
        </p:nvPicPr>
        <p:blipFill rotWithShape="1">
          <a:blip r:embed="rId3">
            <a:alphaModFix/>
          </a:blip>
          <a:srcRect t="12422" b="12422"/>
          <a:stretch/>
        </p:blipFill>
        <p:spPr>
          <a:xfrm>
            <a:off x="2217337" y="212337"/>
            <a:ext cx="4709329" cy="471882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9"/>
          <p:cNvSpPr txBox="1">
            <a:spLocks noGrp="1"/>
          </p:cNvSpPr>
          <p:nvPr>
            <p:ph type="body" idx="4294967295"/>
          </p:nvPr>
        </p:nvSpPr>
        <p:spPr>
          <a:xfrm>
            <a:off x="311700" y="1152475"/>
            <a:ext cx="4222500" cy="3416400"/>
          </a:xfrm>
          <a:prstGeom prst="rect">
            <a:avLst/>
          </a:prstGeom>
        </p:spPr>
        <p:txBody>
          <a:bodyPr spcFirstLastPara="1" wrap="square" lIns="91425" tIns="91425" rIns="91425" bIns="91425" anchor="t" anchorCtr="0">
            <a:noAutofit/>
          </a:bodyPr>
          <a:lstStyle/>
          <a:p>
            <a:pPr marL="0" lvl="0" indent="0" algn="l" rtl="0">
              <a:lnSpc>
                <a:spcPct val="103000"/>
              </a:lnSpc>
              <a:spcBef>
                <a:spcPts val="0"/>
              </a:spcBef>
              <a:spcAft>
                <a:spcPts val="0"/>
              </a:spcAft>
              <a:buNone/>
            </a:pPr>
            <a:endParaRPr sz="1400">
              <a:solidFill>
                <a:srgbClr val="000000"/>
              </a:solidFill>
              <a:latin typeface="Times New Roman"/>
              <a:ea typeface="Times New Roman"/>
              <a:cs typeface="Times New Roman"/>
              <a:sym typeface="Times New Roman"/>
            </a:endParaRPr>
          </a:p>
          <a:p>
            <a:pPr marL="0" lvl="0" indent="0" algn="l" rtl="0">
              <a:lnSpc>
                <a:spcPct val="103000"/>
              </a:lnSpc>
              <a:spcBef>
                <a:spcPts val="0"/>
              </a:spcBef>
              <a:spcAft>
                <a:spcPts val="0"/>
              </a:spcAft>
              <a:buNone/>
            </a:pPr>
            <a:endParaRPr/>
          </a:p>
        </p:txBody>
      </p:sp>
      <p:pic>
        <p:nvPicPr>
          <p:cNvPr id="185" name="Google Shape;185;p39"/>
          <p:cNvPicPr preferRelativeResize="0"/>
          <p:nvPr/>
        </p:nvPicPr>
        <p:blipFill rotWithShape="1">
          <a:blip r:embed="rId3">
            <a:alphaModFix/>
          </a:blip>
          <a:srcRect l="14296" r="14289"/>
          <a:stretch/>
        </p:blipFill>
        <p:spPr>
          <a:xfrm>
            <a:off x="2217337" y="212337"/>
            <a:ext cx="4709328" cy="47188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40"/>
          <p:cNvSpPr txBox="1">
            <a:spLocks noGrp="1"/>
          </p:cNvSpPr>
          <p:nvPr>
            <p:ph type="body" idx="4294967295"/>
          </p:nvPr>
        </p:nvSpPr>
        <p:spPr>
          <a:xfrm>
            <a:off x="311700" y="1152475"/>
            <a:ext cx="4222500" cy="3416400"/>
          </a:xfrm>
          <a:prstGeom prst="rect">
            <a:avLst/>
          </a:prstGeom>
        </p:spPr>
        <p:txBody>
          <a:bodyPr spcFirstLastPara="1" wrap="square" lIns="91425" tIns="91425" rIns="91425" bIns="91425" anchor="t" anchorCtr="0">
            <a:noAutofit/>
          </a:bodyPr>
          <a:lstStyle/>
          <a:p>
            <a:pPr marL="0" lvl="0" indent="0" algn="l" rtl="0">
              <a:lnSpc>
                <a:spcPct val="103000"/>
              </a:lnSpc>
              <a:spcBef>
                <a:spcPts val="0"/>
              </a:spcBef>
              <a:spcAft>
                <a:spcPts val="0"/>
              </a:spcAft>
              <a:buNone/>
            </a:pPr>
            <a:endParaRPr sz="1400">
              <a:solidFill>
                <a:srgbClr val="000000"/>
              </a:solidFill>
              <a:latin typeface="Times New Roman"/>
              <a:ea typeface="Times New Roman"/>
              <a:cs typeface="Times New Roman"/>
              <a:sym typeface="Times New Roman"/>
            </a:endParaRPr>
          </a:p>
          <a:p>
            <a:pPr marL="0" lvl="0" indent="0" algn="l" rtl="0">
              <a:lnSpc>
                <a:spcPct val="103000"/>
              </a:lnSpc>
              <a:spcBef>
                <a:spcPts val="0"/>
              </a:spcBef>
              <a:spcAft>
                <a:spcPts val="0"/>
              </a:spcAft>
              <a:buNone/>
            </a:pPr>
            <a:endParaRPr/>
          </a:p>
        </p:txBody>
      </p:sp>
      <p:pic>
        <p:nvPicPr>
          <p:cNvPr id="191" name="Google Shape;191;p40"/>
          <p:cNvPicPr preferRelativeResize="0"/>
          <p:nvPr/>
        </p:nvPicPr>
        <p:blipFill rotWithShape="1">
          <a:blip r:embed="rId3">
            <a:alphaModFix/>
          </a:blip>
          <a:srcRect l="12574" r="12574"/>
          <a:stretch/>
        </p:blipFill>
        <p:spPr>
          <a:xfrm>
            <a:off x="2217337" y="212337"/>
            <a:ext cx="4709328" cy="47188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41"/>
          <p:cNvSpPr txBox="1">
            <a:spLocks noGrp="1"/>
          </p:cNvSpPr>
          <p:nvPr>
            <p:ph type="body" idx="4294967295"/>
          </p:nvPr>
        </p:nvSpPr>
        <p:spPr>
          <a:xfrm>
            <a:off x="311700" y="1152475"/>
            <a:ext cx="4222500" cy="3416400"/>
          </a:xfrm>
          <a:prstGeom prst="rect">
            <a:avLst/>
          </a:prstGeom>
        </p:spPr>
        <p:txBody>
          <a:bodyPr spcFirstLastPara="1" wrap="square" lIns="91425" tIns="91425" rIns="91425" bIns="91425" anchor="t" anchorCtr="0">
            <a:noAutofit/>
          </a:bodyPr>
          <a:lstStyle/>
          <a:p>
            <a:pPr marL="0" lvl="0" indent="0" algn="l" rtl="0">
              <a:lnSpc>
                <a:spcPct val="103000"/>
              </a:lnSpc>
              <a:spcBef>
                <a:spcPts val="0"/>
              </a:spcBef>
              <a:spcAft>
                <a:spcPts val="0"/>
              </a:spcAft>
              <a:buNone/>
            </a:pPr>
            <a:endParaRPr sz="1400">
              <a:solidFill>
                <a:srgbClr val="000000"/>
              </a:solidFill>
              <a:latin typeface="Times New Roman"/>
              <a:ea typeface="Times New Roman"/>
              <a:cs typeface="Times New Roman"/>
              <a:sym typeface="Times New Roman"/>
            </a:endParaRPr>
          </a:p>
          <a:p>
            <a:pPr marL="0" lvl="0" indent="0" algn="l" rtl="0">
              <a:lnSpc>
                <a:spcPct val="103000"/>
              </a:lnSpc>
              <a:spcBef>
                <a:spcPts val="0"/>
              </a:spcBef>
              <a:spcAft>
                <a:spcPts val="0"/>
              </a:spcAft>
              <a:buNone/>
            </a:pPr>
            <a:endParaRPr/>
          </a:p>
        </p:txBody>
      </p:sp>
      <p:pic>
        <p:nvPicPr>
          <p:cNvPr id="197" name="Google Shape;197;p41"/>
          <p:cNvPicPr preferRelativeResize="0"/>
          <p:nvPr/>
        </p:nvPicPr>
        <p:blipFill rotWithShape="1">
          <a:blip r:embed="rId3">
            <a:alphaModFix/>
          </a:blip>
          <a:srcRect l="27780" r="27776"/>
          <a:stretch/>
        </p:blipFill>
        <p:spPr>
          <a:xfrm>
            <a:off x="2217337" y="212337"/>
            <a:ext cx="4709328" cy="47188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42" descr="Local residents were evacuated after a gas pipeline explosion in Pennsylvania just before 5:00 am on September 10. The pipeline ran through Center Township in Beaver County, and is owned and operated by Energy Transfer." title="Gas Pipeline Explosion In Pennsylvania">
            <a:hlinkClick r:id="rId3"/>
          </p:cNvPr>
          <p:cNvPicPr preferRelativeResize="0"/>
          <p:nvPr/>
        </p:nvPicPr>
        <p:blipFill>
          <a:blip r:embed="rId4">
            <a:alphaModFix/>
          </a:blip>
          <a:stretch>
            <a:fillRect/>
          </a:stretch>
        </p:blipFill>
        <p:spPr>
          <a:xfrm>
            <a:off x="2286000" y="857250"/>
            <a:ext cx="4572000" cy="3429000"/>
          </a:xfrm>
          <a:prstGeom prst="rect">
            <a:avLst/>
          </a:prstGeom>
          <a:noFill/>
          <a:ln>
            <a:noFill/>
          </a:ln>
        </p:spPr>
      </p:pic>
      <p:sp>
        <p:nvSpPr>
          <p:cNvPr id="203" name="Google Shape;203;p42"/>
          <p:cNvSpPr txBox="1"/>
          <p:nvPr/>
        </p:nvSpPr>
        <p:spPr>
          <a:xfrm>
            <a:off x="2011650" y="4681200"/>
            <a:ext cx="5120700" cy="46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https://youtu.be/FEXpW2l9e5E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43"/>
          <p:cNvPicPr preferRelativeResize="0"/>
          <p:nvPr/>
        </p:nvPicPr>
        <p:blipFill>
          <a:blip r:embed="rId3">
            <a:alphaModFix/>
          </a:blip>
          <a:stretch>
            <a:fillRect/>
          </a:stretch>
        </p:blipFill>
        <p:spPr>
          <a:xfrm>
            <a:off x="776313" y="48163"/>
            <a:ext cx="7591363" cy="50471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26"/>
          <p:cNvPicPr preferRelativeResize="0"/>
          <p:nvPr/>
        </p:nvPicPr>
        <p:blipFill>
          <a:blip r:embed="rId3">
            <a:alphaModFix/>
          </a:blip>
          <a:stretch>
            <a:fillRect/>
          </a:stretch>
        </p:blipFill>
        <p:spPr>
          <a:xfrm>
            <a:off x="93750" y="92538"/>
            <a:ext cx="8956500" cy="495842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44"/>
          <p:cNvPicPr preferRelativeResize="0"/>
          <p:nvPr/>
        </p:nvPicPr>
        <p:blipFill rotWithShape="1">
          <a:blip r:embed="rId3">
            <a:alphaModFix/>
          </a:blip>
          <a:srcRect b="2742"/>
          <a:stretch/>
        </p:blipFill>
        <p:spPr>
          <a:xfrm>
            <a:off x="0" y="0"/>
            <a:ext cx="2421125" cy="2725650"/>
          </a:xfrm>
          <a:prstGeom prst="rect">
            <a:avLst/>
          </a:prstGeom>
          <a:noFill/>
          <a:ln>
            <a:noFill/>
          </a:ln>
        </p:spPr>
      </p:pic>
      <p:pic>
        <p:nvPicPr>
          <p:cNvPr id="214" name="Google Shape;214;p44"/>
          <p:cNvPicPr preferRelativeResize="0"/>
          <p:nvPr/>
        </p:nvPicPr>
        <p:blipFill>
          <a:blip r:embed="rId4">
            <a:alphaModFix/>
          </a:blip>
          <a:stretch>
            <a:fillRect/>
          </a:stretch>
        </p:blipFill>
        <p:spPr>
          <a:xfrm>
            <a:off x="2421125" y="0"/>
            <a:ext cx="4511701" cy="2725650"/>
          </a:xfrm>
          <a:prstGeom prst="rect">
            <a:avLst/>
          </a:prstGeom>
          <a:noFill/>
          <a:ln>
            <a:noFill/>
          </a:ln>
        </p:spPr>
      </p:pic>
      <p:sp>
        <p:nvSpPr>
          <p:cNvPr id="215" name="Google Shape;215;p44"/>
          <p:cNvSpPr txBox="1"/>
          <p:nvPr/>
        </p:nvSpPr>
        <p:spPr>
          <a:xfrm>
            <a:off x="0" y="2725650"/>
            <a:ext cx="4632300" cy="161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b="1">
                <a:solidFill>
                  <a:schemeClr val="dk1"/>
                </a:solidFill>
                <a:highlight>
                  <a:srgbClr val="F3F3F3"/>
                </a:highlight>
                <a:latin typeface="Georgia"/>
                <a:ea typeface="Georgia"/>
                <a:cs typeface="Georgia"/>
                <a:sym typeface="Georgia"/>
              </a:rPr>
              <a:t>Tammy Murphy, M.A., L.M.M</a:t>
            </a:r>
            <a:endParaRPr sz="1800" b="1">
              <a:solidFill>
                <a:schemeClr val="dk1"/>
              </a:solidFill>
              <a:highlight>
                <a:srgbClr val="F3F3F3"/>
              </a:highlight>
              <a:latin typeface="Georgia"/>
              <a:ea typeface="Georgia"/>
              <a:cs typeface="Georgia"/>
              <a:sym typeface="Georgia"/>
            </a:endParaRPr>
          </a:p>
          <a:p>
            <a:pPr marL="0" lvl="0" indent="0" algn="l" rtl="0">
              <a:lnSpc>
                <a:spcPct val="115000"/>
              </a:lnSpc>
              <a:spcBef>
                <a:spcPts val="0"/>
              </a:spcBef>
              <a:spcAft>
                <a:spcPts val="0"/>
              </a:spcAft>
              <a:buClr>
                <a:schemeClr val="dk1"/>
              </a:buClr>
              <a:buSzPts val="1100"/>
              <a:buFont typeface="Arial"/>
              <a:buNone/>
            </a:pPr>
            <a:r>
              <a:rPr lang="en" sz="1800">
                <a:solidFill>
                  <a:schemeClr val="dk1"/>
                </a:solidFill>
                <a:highlight>
                  <a:srgbClr val="F3F3F3"/>
                </a:highlight>
                <a:latin typeface="Georgia"/>
                <a:ea typeface="Georgia"/>
                <a:cs typeface="Georgia"/>
                <a:sym typeface="Georgia"/>
              </a:rPr>
              <a:t>Medical Advocacy Director </a:t>
            </a:r>
            <a:endParaRPr sz="1800">
              <a:solidFill>
                <a:schemeClr val="dk1"/>
              </a:solidFill>
              <a:highlight>
                <a:srgbClr val="F3F3F3"/>
              </a:highlight>
              <a:latin typeface="Georgia"/>
              <a:ea typeface="Georgia"/>
              <a:cs typeface="Georgia"/>
              <a:sym typeface="Georgia"/>
            </a:endParaRPr>
          </a:p>
          <a:p>
            <a:pPr marL="0" lvl="0" indent="0" algn="l" rtl="0">
              <a:lnSpc>
                <a:spcPct val="115000"/>
              </a:lnSpc>
              <a:spcBef>
                <a:spcPts val="0"/>
              </a:spcBef>
              <a:spcAft>
                <a:spcPts val="0"/>
              </a:spcAft>
              <a:buClr>
                <a:schemeClr val="dk1"/>
              </a:buClr>
              <a:buSzPts val="1100"/>
              <a:buFont typeface="Arial"/>
              <a:buNone/>
            </a:pPr>
            <a:r>
              <a:rPr lang="en" sz="1800">
                <a:solidFill>
                  <a:schemeClr val="dk1"/>
                </a:solidFill>
                <a:highlight>
                  <a:srgbClr val="F3F3F3"/>
                </a:highlight>
                <a:latin typeface="Georgia"/>
                <a:ea typeface="Georgia"/>
                <a:cs typeface="Georgia"/>
                <a:sym typeface="Georgia"/>
              </a:rPr>
              <a:t>tammy@psrphila.org               </a:t>
            </a:r>
            <a:endParaRPr sz="1800">
              <a:solidFill>
                <a:schemeClr val="dk1"/>
              </a:solidFill>
              <a:highlight>
                <a:srgbClr val="F3F3F3"/>
              </a:highlight>
              <a:latin typeface="Georgia"/>
              <a:ea typeface="Georgia"/>
              <a:cs typeface="Georgia"/>
              <a:sym typeface="Georgia"/>
            </a:endParaRPr>
          </a:p>
          <a:p>
            <a:pPr marL="0" lvl="0" indent="0" algn="l" rtl="0">
              <a:lnSpc>
                <a:spcPct val="115000"/>
              </a:lnSpc>
              <a:spcBef>
                <a:spcPts val="0"/>
              </a:spcBef>
              <a:spcAft>
                <a:spcPts val="0"/>
              </a:spcAft>
              <a:buClr>
                <a:schemeClr val="dk1"/>
              </a:buClr>
              <a:buSzPts val="1100"/>
              <a:buFont typeface="Arial"/>
              <a:buNone/>
            </a:pPr>
            <a:r>
              <a:rPr lang="en" sz="1800">
                <a:solidFill>
                  <a:schemeClr val="dk1"/>
                </a:solidFill>
                <a:highlight>
                  <a:srgbClr val="F3F3F3"/>
                </a:highlight>
                <a:latin typeface="Georgia"/>
                <a:ea typeface="Georgia"/>
                <a:cs typeface="Georgia"/>
                <a:sym typeface="Georgia"/>
              </a:rPr>
              <a:t>215.749.0960</a:t>
            </a:r>
            <a:endParaRPr sz="1800">
              <a:solidFill>
                <a:schemeClr val="dk1"/>
              </a:solidFill>
              <a:highlight>
                <a:srgbClr val="F3F3F3"/>
              </a:highlight>
              <a:latin typeface="Georgia"/>
              <a:ea typeface="Georgia"/>
              <a:cs typeface="Georgia"/>
              <a:sym typeface="Georgia"/>
            </a:endParaRPr>
          </a:p>
          <a:p>
            <a:pPr marL="0" lvl="0" indent="0" algn="l" rtl="0">
              <a:spcBef>
                <a:spcPts val="0"/>
              </a:spcBef>
              <a:spcAft>
                <a:spcPts val="0"/>
              </a:spcAft>
              <a:buNone/>
            </a:pPr>
            <a:endParaRPr sz="1800" b="1">
              <a:solidFill>
                <a:srgbClr val="222222"/>
              </a:solidFill>
              <a:highlight>
                <a:srgbClr val="FFFFFF"/>
              </a:highlight>
              <a:latin typeface="Georgia"/>
              <a:ea typeface="Georgia"/>
              <a:cs typeface="Georgia"/>
              <a:sym typeface="Georgia"/>
            </a:endParaRPr>
          </a:p>
        </p:txBody>
      </p:sp>
      <p:sp>
        <p:nvSpPr>
          <p:cNvPr id="216" name="Google Shape;216;p44"/>
          <p:cNvSpPr txBox="1"/>
          <p:nvPr/>
        </p:nvSpPr>
        <p:spPr>
          <a:xfrm>
            <a:off x="4632300" y="2725650"/>
            <a:ext cx="4511700" cy="16131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Clr>
                <a:schemeClr val="dk1"/>
              </a:buClr>
              <a:buSzPts val="1100"/>
              <a:buFont typeface="Arial"/>
              <a:buNone/>
            </a:pPr>
            <a:r>
              <a:rPr lang="en" sz="1800" b="1">
                <a:solidFill>
                  <a:srgbClr val="222222"/>
                </a:solidFill>
                <a:highlight>
                  <a:srgbClr val="F3F3F3"/>
                </a:highlight>
                <a:latin typeface="Georgia"/>
                <a:ea typeface="Georgia"/>
                <a:cs typeface="Georgia"/>
                <a:sym typeface="Georgia"/>
              </a:rPr>
              <a:t>Laura Dagley, BSN, RN</a:t>
            </a:r>
            <a:endParaRPr sz="1800" b="1">
              <a:solidFill>
                <a:srgbClr val="222222"/>
              </a:solidFill>
              <a:highlight>
                <a:srgbClr val="F3F3F3"/>
              </a:highlight>
              <a:latin typeface="Georgia"/>
              <a:ea typeface="Georgia"/>
              <a:cs typeface="Georgia"/>
              <a:sym typeface="Georgia"/>
            </a:endParaRPr>
          </a:p>
          <a:p>
            <a:pPr marL="0" lvl="0" indent="0" algn="r" rtl="0">
              <a:lnSpc>
                <a:spcPct val="115000"/>
              </a:lnSpc>
              <a:spcBef>
                <a:spcPts val="0"/>
              </a:spcBef>
              <a:spcAft>
                <a:spcPts val="0"/>
              </a:spcAft>
              <a:buClr>
                <a:schemeClr val="dk1"/>
              </a:buClr>
              <a:buSzPts val="1100"/>
              <a:buFont typeface="Arial"/>
              <a:buNone/>
            </a:pPr>
            <a:r>
              <a:rPr lang="en" sz="1800">
                <a:solidFill>
                  <a:srgbClr val="222222"/>
                </a:solidFill>
                <a:highlight>
                  <a:srgbClr val="F3F3F3"/>
                </a:highlight>
                <a:latin typeface="Georgia"/>
                <a:ea typeface="Georgia"/>
                <a:cs typeface="Georgia"/>
                <a:sym typeface="Georgia"/>
              </a:rPr>
              <a:t>Medical Advocacy Coordinator</a:t>
            </a:r>
            <a:endParaRPr sz="1800">
              <a:solidFill>
                <a:srgbClr val="222222"/>
              </a:solidFill>
              <a:highlight>
                <a:srgbClr val="F3F3F3"/>
              </a:highlight>
              <a:latin typeface="Georgia"/>
              <a:ea typeface="Georgia"/>
              <a:cs typeface="Georgia"/>
              <a:sym typeface="Georgia"/>
            </a:endParaRPr>
          </a:p>
          <a:p>
            <a:pPr marL="0" lvl="0" indent="0" algn="r" rtl="0">
              <a:lnSpc>
                <a:spcPct val="115000"/>
              </a:lnSpc>
              <a:spcBef>
                <a:spcPts val="0"/>
              </a:spcBef>
              <a:spcAft>
                <a:spcPts val="0"/>
              </a:spcAft>
              <a:buClr>
                <a:schemeClr val="dk1"/>
              </a:buClr>
              <a:buSzPts val="1100"/>
              <a:buFont typeface="Arial"/>
              <a:buNone/>
            </a:pPr>
            <a:r>
              <a:rPr lang="en" sz="1800">
                <a:solidFill>
                  <a:srgbClr val="222222"/>
                </a:solidFill>
                <a:highlight>
                  <a:srgbClr val="F3F3F3"/>
                </a:highlight>
                <a:latin typeface="Georgia"/>
                <a:ea typeface="Georgia"/>
                <a:cs typeface="Georgia"/>
                <a:sym typeface="Georgia"/>
              </a:rPr>
              <a:t>laura@psrphila.org</a:t>
            </a:r>
            <a:endParaRPr sz="1800">
              <a:solidFill>
                <a:srgbClr val="222222"/>
              </a:solidFill>
              <a:highlight>
                <a:srgbClr val="F3F3F3"/>
              </a:highlight>
              <a:latin typeface="Georgia"/>
              <a:ea typeface="Georgia"/>
              <a:cs typeface="Georgia"/>
              <a:sym typeface="Georgia"/>
            </a:endParaRPr>
          </a:p>
          <a:p>
            <a:pPr marL="0" lvl="0" indent="0" algn="r" rtl="0">
              <a:lnSpc>
                <a:spcPct val="115000"/>
              </a:lnSpc>
              <a:spcBef>
                <a:spcPts val="0"/>
              </a:spcBef>
              <a:spcAft>
                <a:spcPts val="0"/>
              </a:spcAft>
              <a:buClr>
                <a:schemeClr val="dk1"/>
              </a:buClr>
              <a:buSzPts val="1100"/>
              <a:buFont typeface="Arial"/>
              <a:buNone/>
            </a:pPr>
            <a:r>
              <a:rPr lang="en" sz="1800">
                <a:solidFill>
                  <a:srgbClr val="222222"/>
                </a:solidFill>
                <a:highlight>
                  <a:srgbClr val="F3F3F3"/>
                </a:highlight>
                <a:latin typeface="Georgia"/>
                <a:ea typeface="Georgia"/>
                <a:cs typeface="Georgia"/>
                <a:sym typeface="Georgia"/>
              </a:rPr>
              <a:t>540.556.0132</a:t>
            </a:r>
            <a:endParaRPr sz="1800">
              <a:solidFill>
                <a:srgbClr val="222222"/>
              </a:solidFill>
              <a:highlight>
                <a:srgbClr val="F3F3F3"/>
              </a:highlight>
              <a:latin typeface="Georgia"/>
              <a:ea typeface="Georgia"/>
              <a:cs typeface="Georgia"/>
              <a:sym typeface="Georgia"/>
            </a:endParaRPr>
          </a:p>
          <a:p>
            <a:pPr marL="0" lvl="0" indent="0" algn="l" rtl="0">
              <a:spcBef>
                <a:spcPts val="0"/>
              </a:spcBef>
              <a:spcAft>
                <a:spcPts val="0"/>
              </a:spcAft>
              <a:buNone/>
            </a:pPr>
            <a:endParaRPr>
              <a:highlight>
                <a:srgbClr val="F3F3F3"/>
              </a:highlight>
            </a:endParaRPr>
          </a:p>
        </p:txBody>
      </p:sp>
      <p:sp>
        <p:nvSpPr>
          <p:cNvPr id="217" name="Google Shape;217;p44"/>
          <p:cNvSpPr txBox="1"/>
          <p:nvPr/>
        </p:nvSpPr>
        <p:spPr>
          <a:xfrm>
            <a:off x="1114050" y="4338750"/>
            <a:ext cx="7351800" cy="80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u="sng">
                <a:solidFill>
                  <a:srgbClr val="1155CC"/>
                </a:solidFill>
                <a:highlight>
                  <a:srgbClr val="F3F3F3"/>
                </a:highlight>
                <a:latin typeface="Georgia"/>
                <a:ea typeface="Georgia"/>
                <a:cs typeface="Georgia"/>
                <a:sym typeface="Georgia"/>
                <a:hlinkClick r:id="rId5"/>
              </a:rPr>
              <a:t>www.facebook.com/PhilaPSR</a:t>
            </a:r>
            <a:r>
              <a:rPr lang="en" sz="1800">
                <a:solidFill>
                  <a:srgbClr val="0000FF"/>
                </a:solidFill>
                <a:highlight>
                  <a:srgbClr val="F3F3F3"/>
                </a:highlight>
                <a:latin typeface="Georgia"/>
                <a:ea typeface="Georgia"/>
                <a:cs typeface="Georgia"/>
                <a:sym typeface="Georgia"/>
              </a:rPr>
              <a:t>  </a:t>
            </a:r>
            <a:endParaRPr sz="1800">
              <a:solidFill>
                <a:srgbClr val="0000FF"/>
              </a:solidFill>
              <a:highlight>
                <a:srgbClr val="F3F3F3"/>
              </a:highlight>
              <a:latin typeface="Georgia"/>
              <a:ea typeface="Georgia"/>
              <a:cs typeface="Georgia"/>
              <a:sym typeface="Georgia"/>
            </a:endParaRPr>
          </a:p>
          <a:p>
            <a:pPr marL="0" lvl="0" indent="0" algn="ctr" rtl="0">
              <a:spcBef>
                <a:spcPts val="0"/>
              </a:spcBef>
              <a:spcAft>
                <a:spcPts val="0"/>
              </a:spcAft>
              <a:buNone/>
            </a:pPr>
            <a:r>
              <a:rPr lang="en" sz="1800" b="1" u="sng">
                <a:solidFill>
                  <a:srgbClr val="1155CC"/>
                </a:solidFill>
                <a:highlight>
                  <a:srgbClr val="F3F3F3"/>
                </a:highlight>
                <a:latin typeface="Georgia"/>
                <a:ea typeface="Georgia"/>
                <a:cs typeface="Georgia"/>
                <a:sym typeface="Georgia"/>
                <a:hlinkClick r:id="rId6"/>
              </a:rPr>
              <a:t>@</a:t>
            </a:r>
            <a:r>
              <a:rPr lang="en" sz="1800" u="sng">
                <a:solidFill>
                  <a:srgbClr val="1155CC"/>
                </a:solidFill>
                <a:highlight>
                  <a:srgbClr val="F3F3F3"/>
                </a:highlight>
                <a:latin typeface="Georgia"/>
                <a:ea typeface="Georgia"/>
                <a:cs typeface="Georgia"/>
                <a:sym typeface="Georgia"/>
                <a:hlinkClick r:id="rId6"/>
              </a:rPr>
              <a:t>PhilaPSR</a:t>
            </a:r>
            <a:endParaRPr sz="1800">
              <a:highlight>
                <a:srgbClr val="F3F3F3"/>
              </a:highlight>
              <a:latin typeface="Georgia"/>
              <a:ea typeface="Georgia"/>
              <a:cs typeface="Georgia"/>
              <a:sym typeface="Georgia"/>
            </a:endParaRPr>
          </a:p>
        </p:txBody>
      </p:sp>
      <p:pic>
        <p:nvPicPr>
          <p:cNvPr id="218" name="Google Shape;218;p44"/>
          <p:cNvPicPr preferRelativeResize="0"/>
          <p:nvPr/>
        </p:nvPicPr>
        <p:blipFill rotWithShape="1">
          <a:blip r:embed="rId7">
            <a:alphaModFix/>
          </a:blip>
          <a:srcRect/>
          <a:stretch/>
        </p:blipFill>
        <p:spPr>
          <a:xfrm>
            <a:off x="6943350" y="0"/>
            <a:ext cx="2200650" cy="27256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45"/>
          <p:cNvPicPr preferRelativeResize="0"/>
          <p:nvPr/>
        </p:nvPicPr>
        <p:blipFill rotWithShape="1">
          <a:blip r:embed="rId3">
            <a:alphaModFix amt="24000"/>
          </a:blip>
          <a:srcRect l="1623" t="-1912" r="596" b="8611"/>
          <a:stretch/>
        </p:blipFill>
        <p:spPr>
          <a:xfrm>
            <a:off x="-96000" y="-150875"/>
            <a:ext cx="9240002" cy="5500125"/>
          </a:xfrm>
          <a:prstGeom prst="rect">
            <a:avLst/>
          </a:prstGeom>
          <a:noFill/>
          <a:ln>
            <a:noFill/>
          </a:ln>
        </p:spPr>
      </p:pic>
      <p:sp>
        <p:nvSpPr>
          <p:cNvPr id="224" name="Google Shape;224;p45"/>
          <p:cNvSpPr txBox="1">
            <a:spLocks noGrp="1"/>
          </p:cNvSpPr>
          <p:nvPr>
            <p:ph type="title"/>
          </p:nvPr>
        </p:nvSpPr>
        <p:spPr>
          <a:xfrm>
            <a:off x="263700" y="370325"/>
            <a:ext cx="8520600" cy="50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b="1">
                <a:latin typeface="Times New Roman"/>
                <a:ea typeface="Times New Roman"/>
                <a:cs typeface="Times New Roman"/>
                <a:sym typeface="Times New Roman"/>
              </a:rPr>
              <a:t>Resources</a:t>
            </a:r>
            <a:endParaRPr sz="3000" b="1">
              <a:latin typeface="Times New Roman"/>
              <a:ea typeface="Times New Roman"/>
              <a:cs typeface="Times New Roman"/>
              <a:sym typeface="Times New Roman"/>
            </a:endParaRPr>
          </a:p>
        </p:txBody>
      </p:sp>
      <p:sp>
        <p:nvSpPr>
          <p:cNvPr id="225" name="Google Shape;225;p45"/>
          <p:cNvSpPr txBox="1">
            <a:spLocks noGrp="1"/>
          </p:cNvSpPr>
          <p:nvPr>
            <p:ph type="body" idx="1"/>
          </p:nvPr>
        </p:nvSpPr>
        <p:spPr>
          <a:xfrm>
            <a:off x="263700" y="1083650"/>
            <a:ext cx="8520600" cy="4556100"/>
          </a:xfrm>
          <a:prstGeom prst="rect">
            <a:avLst/>
          </a:prstGeom>
        </p:spPr>
        <p:txBody>
          <a:bodyPr spcFirstLastPara="1" wrap="square" lIns="91425" tIns="91425" rIns="91425" bIns="91425" anchor="t" anchorCtr="0">
            <a:noAutofit/>
          </a:bodyPr>
          <a:lstStyle/>
          <a:p>
            <a:pPr marL="0" lvl="0" indent="0" algn="l" rtl="0">
              <a:lnSpc>
                <a:spcPct val="103000"/>
              </a:lnSpc>
              <a:spcBef>
                <a:spcPts val="0"/>
              </a:spcBef>
              <a:spcAft>
                <a:spcPts val="0"/>
              </a:spcAft>
              <a:buNone/>
            </a:pPr>
            <a:endParaRPr sz="1000">
              <a:solidFill>
                <a:schemeClr val="dk1"/>
              </a:solidFill>
              <a:latin typeface="Times New Roman"/>
              <a:ea typeface="Times New Roman"/>
              <a:cs typeface="Times New Roman"/>
              <a:sym typeface="Times New Roman"/>
            </a:endParaRPr>
          </a:p>
          <a:p>
            <a:pPr marL="0" lvl="0" indent="0" algn="l" rtl="0">
              <a:lnSpc>
                <a:spcPct val="103000"/>
              </a:lnSpc>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1. Steinzor, N., Subra, W., &amp; Sumi, L. (2013). Investigating Links between Shale Gas Development and Health Impacts through a Community Survey Project in Pennsylvania. </a:t>
            </a:r>
            <a:r>
              <a:rPr lang="en" sz="1000" i="1">
                <a:solidFill>
                  <a:schemeClr val="dk1"/>
                </a:solidFill>
                <a:latin typeface="Times New Roman"/>
                <a:ea typeface="Times New Roman"/>
                <a:cs typeface="Times New Roman"/>
                <a:sym typeface="Times New Roman"/>
              </a:rPr>
              <a:t>NEW SOLUTIONS: A Journal of Environmental and Occupational Health Policy,</a:t>
            </a:r>
            <a:r>
              <a:rPr lang="en" sz="1000">
                <a:solidFill>
                  <a:schemeClr val="dk1"/>
                </a:solidFill>
                <a:latin typeface="Times New Roman"/>
                <a:ea typeface="Times New Roman"/>
                <a:cs typeface="Times New Roman"/>
                <a:sym typeface="Times New Roman"/>
              </a:rPr>
              <a:t> </a:t>
            </a:r>
            <a:r>
              <a:rPr lang="en" sz="1000" i="1">
                <a:solidFill>
                  <a:schemeClr val="dk1"/>
                </a:solidFill>
                <a:latin typeface="Times New Roman"/>
                <a:ea typeface="Times New Roman"/>
                <a:cs typeface="Times New Roman"/>
                <a:sym typeface="Times New Roman"/>
              </a:rPr>
              <a:t>23</a:t>
            </a:r>
            <a:r>
              <a:rPr lang="en" sz="1000">
                <a:solidFill>
                  <a:schemeClr val="dk1"/>
                </a:solidFill>
                <a:latin typeface="Times New Roman"/>
                <a:ea typeface="Times New Roman"/>
                <a:cs typeface="Times New Roman"/>
                <a:sym typeface="Times New Roman"/>
              </a:rPr>
              <a:t>(1), 55-83. doi:10.2190/ns.23.1.e </a:t>
            </a:r>
            <a:endParaRPr sz="1000" u="sng">
              <a:solidFill>
                <a:srgbClr val="0431FF"/>
              </a:solidFill>
              <a:latin typeface="Times New Roman"/>
              <a:ea typeface="Times New Roman"/>
              <a:cs typeface="Times New Roman"/>
              <a:sym typeface="Times New Roman"/>
              <a:hlinkClick r:id="rId4"/>
            </a:endParaRPr>
          </a:p>
          <a:p>
            <a:pPr marL="0" lvl="0" indent="0" algn="l" rtl="0">
              <a:lnSpc>
                <a:spcPct val="103000"/>
              </a:lnSpc>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2. Rabinowitz, P. M., Slizovskiy, I. B., Lamers, V., Trufan, S. J., Holford, T. R., Dziura, J. D., . . . Stowe, M. H. (2014). Proximity to Natural Gas Wells and Reported Health Status: Results of a Household Survey in Washington County, Pennsylvania. </a:t>
            </a:r>
            <a:r>
              <a:rPr lang="en" sz="1000" i="1">
                <a:solidFill>
                  <a:schemeClr val="dk1"/>
                </a:solidFill>
                <a:latin typeface="Times New Roman"/>
                <a:ea typeface="Times New Roman"/>
                <a:cs typeface="Times New Roman"/>
                <a:sym typeface="Times New Roman"/>
              </a:rPr>
              <a:t>Environmental Health Perspectives</a:t>
            </a:r>
            <a:r>
              <a:rPr lang="en" sz="1000">
                <a:solidFill>
                  <a:schemeClr val="dk1"/>
                </a:solidFill>
                <a:latin typeface="Times New Roman"/>
                <a:ea typeface="Times New Roman"/>
                <a:cs typeface="Times New Roman"/>
                <a:sym typeface="Times New Roman"/>
              </a:rPr>
              <a:t>. doi:10.1289/ehp.1307732 </a:t>
            </a:r>
            <a:endParaRPr sz="1000" u="sng">
              <a:solidFill>
                <a:srgbClr val="0431FF"/>
              </a:solidFill>
              <a:latin typeface="Times New Roman"/>
              <a:ea typeface="Times New Roman"/>
              <a:cs typeface="Times New Roman"/>
              <a:sym typeface="Times New Roman"/>
              <a:hlinkClick r:id="rId5"/>
            </a:endParaRPr>
          </a:p>
          <a:p>
            <a:pPr marL="0" lvl="0" indent="0" algn="l" rtl="0">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3. Tustin, A. W., Hirsch, A. G., Rasmussen, S. G., Casey, J. A., Bandeen-Roche, K., &amp; Schwartz, B. S. (2016). Associations between Unconventional Natural Gas Development and Nasal and Sinus, Migraine Headache, and Fatigue Symptoms in Pennsylvania. </a:t>
            </a:r>
            <a:r>
              <a:rPr lang="en" sz="1000" i="1">
                <a:solidFill>
                  <a:schemeClr val="dk1"/>
                </a:solidFill>
                <a:latin typeface="Times New Roman"/>
                <a:ea typeface="Times New Roman"/>
                <a:cs typeface="Times New Roman"/>
                <a:sym typeface="Times New Roman"/>
              </a:rPr>
              <a:t>Environmental Health Perspectives,</a:t>
            </a:r>
            <a:r>
              <a:rPr lang="en" sz="1000">
                <a:solidFill>
                  <a:schemeClr val="dk1"/>
                </a:solidFill>
                <a:latin typeface="Times New Roman"/>
                <a:ea typeface="Times New Roman"/>
                <a:cs typeface="Times New Roman"/>
                <a:sym typeface="Times New Roman"/>
              </a:rPr>
              <a:t> </a:t>
            </a:r>
            <a:r>
              <a:rPr lang="en" sz="1000" i="1">
                <a:solidFill>
                  <a:schemeClr val="dk1"/>
                </a:solidFill>
                <a:latin typeface="Times New Roman"/>
                <a:ea typeface="Times New Roman"/>
                <a:cs typeface="Times New Roman"/>
                <a:sym typeface="Times New Roman"/>
              </a:rPr>
              <a:t>125</a:t>
            </a:r>
            <a:r>
              <a:rPr lang="en" sz="1000">
                <a:solidFill>
                  <a:schemeClr val="dk1"/>
                </a:solidFill>
                <a:latin typeface="Times New Roman"/>
                <a:ea typeface="Times New Roman"/>
                <a:cs typeface="Times New Roman"/>
                <a:sym typeface="Times New Roman"/>
              </a:rPr>
              <a:t>(2). doi:10.1289/ehp281 </a:t>
            </a:r>
            <a:endParaRPr sz="1000">
              <a:solidFill>
                <a:schemeClr val="dk1"/>
              </a:solidFill>
              <a:latin typeface="Times New Roman"/>
              <a:ea typeface="Times New Roman"/>
              <a:cs typeface="Times New Roman"/>
              <a:sym typeface="Times New Roman"/>
            </a:endParaRPr>
          </a:p>
          <a:p>
            <a:pPr marL="0" lvl="0" indent="0" algn="l" rtl="0">
              <a:lnSpc>
                <a:spcPct val="103000"/>
              </a:lnSpc>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4. Weinberger, B., Greiner, L. H., Walleigh, L., &amp; Brown, D. (2017). Health symptoms in residents living near shale gas activity: A retrospective record review from the Environmental Health Project. </a:t>
            </a:r>
            <a:r>
              <a:rPr lang="en" sz="1000" i="1">
                <a:solidFill>
                  <a:schemeClr val="dk1"/>
                </a:solidFill>
                <a:latin typeface="Times New Roman"/>
                <a:ea typeface="Times New Roman"/>
                <a:cs typeface="Times New Roman"/>
                <a:sym typeface="Times New Roman"/>
              </a:rPr>
              <a:t>Preventive Medicine Reports,</a:t>
            </a:r>
            <a:r>
              <a:rPr lang="en" sz="1000">
                <a:solidFill>
                  <a:schemeClr val="dk1"/>
                </a:solidFill>
                <a:latin typeface="Times New Roman"/>
                <a:ea typeface="Times New Roman"/>
                <a:cs typeface="Times New Roman"/>
                <a:sym typeface="Times New Roman"/>
              </a:rPr>
              <a:t> </a:t>
            </a:r>
            <a:r>
              <a:rPr lang="en" sz="1000" i="1">
                <a:solidFill>
                  <a:schemeClr val="dk1"/>
                </a:solidFill>
                <a:latin typeface="Times New Roman"/>
                <a:ea typeface="Times New Roman"/>
                <a:cs typeface="Times New Roman"/>
                <a:sym typeface="Times New Roman"/>
              </a:rPr>
              <a:t>8</a:t>
            </a:r>
            <a:r>
              <a:rPr lang="en" sz="1000">
                <a:solidFill>
                  <a:schemeClr val="dk1"/>
                </a:solidFill>
                <a:latin typeface="Times New Roman"/>
                <a:ea typeface="Times New Roman"/>
                <a:cs typeface="Times New Roman"/>
                <a:sym typeface="Times New Roman"/>
              </a:rPr>
              <a:t>, 112-115. doi:10.1016/j.pmedr.2017.09.002 </a:t>
            </a:r>
            <a:endParaRPr sz="1000" u="sng">
              <a:solidFill>
                <a:srgbClr val="0431FF"/>
              </a:solidFill>
              <a:latin typeface="Times New Roman"/>
              <a:ea typeface="Times New Roman"/>
              <a:cs typeface="Times New Roman"/>
              <a:sym typeface="Times New Roman"/>
              <a:hlinkClick r:id="rId6"/>
            </a:endParaRPr>
          </a:p>
          <a:p>
            <a:pPr marL="0" lvl="0" indent="0" algn="l" rtl="0">
              <a:lnSpc>
                <a:spcPct val="103000"/>
              </a:lnSpc>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5. Webb, E., Bushkin-Bedient, S., Cheng, A., Kassotis, C. D., Balise, V., &amp; Nagel, S. C. (2014). Developmental and reproductive effects of chemicals associated with unconventional oil and natural gas operations. </a:t>
            </a:r>
            <a:r>
              <a:rPr lang="en" sz="1000" i="1">
                <a:solidFill>
                  <a:schemeClr val="dk1"/>
                </a:solidFill>
                <a:latin typeface="Times New Roman"/>
                <a:ea typeface="Times New Roman"/>
                <a:cs typeface="Times New Roman"/>
                <a:sym typeface="Times New Roman"/>
              </a:rPr>
              <a:t>Reviews on Environmental Health,</a:t>
            </a:r>
            <a:r>
              <a:rPr lang="en" sz="1000">
                <a:solidFill>
                  <a:schemeClr val="dk1"/>
                </a:solidFill>
                <a:latin typeface="Times New Roman"/>
                <a:ea typeface="Times New Roman"/>
                <a:cs typeface="Times New Roman"/>
                <a:sym typeface="Times New Roman"/>
              </a:rPr>
              <a:t> </a:t>
            </a:r>
            <a:r>
              <a:rPr lang="en" sz="1000" i="1">
                <a:solidFill>
                  <a:schemeClr val="dk1"/>
                </a:solidFill>
                <a:latin typeface="Times New Roman"/>
                <a:ea typeface="Times New Roman"/>
                <a:cs typeface="Times New Roman"/>
                <a:sym typeface="Times New Roman"/>
              </a:rPr>
              <a:t>29</a:t>
            </a:r>
            <a:r>
              <a:rPr lang="en" sz="1000">
                <a:solidFill>
                  <a:schemeClr val="dk1"/>
                </a:solidFill>
                <a:latin typeface="Times New Roman"/>
                <a:ea typeface="Times New Roman"/>
                <a:cs typeface="Times New Roman"/>
                <a:sym typeface="Times New Roman"/>
              </a:rPr>
              <a:t>(4). doi:10.1515/reveh-2014-0057 </a:t>
            </a:r>
            <a:endParaRPr sz="1000" u="sng">
              <a:solidFill>
                <a:srgbClr val="0431FF"/>
              </a:solidFill>
              <a:latin typeface="Times New Roman"/>
              <a:ea typeface="Times New Roman"/>
              <a:cs typeface="Times New Roman"/>
              <a:sym typeface="Times New Roman"/>
              <a:hlinkClick r:id="rId7"/>
            </a:endParaRPr>
          </a:p>
          <a:p>
            <a:pPr marL="0" lvl="0" indent="0" algn="l" rtl="0">
              <a:lnSpc>
                <a:spcPct val="103000"/>
              </a:lnSpc>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6. Casey, J. A., Savitz, D. A., Rasmussen, S. G., Ogburn, E. L., Pollak, J., Mercer, D. G., &amp; Schwartz, B. S. (2015). Unconventional Natural Gas Development and Birth Outcomes in Pennsylvania, USA. </a:t>
            </a:r>
            <a:r>
              <a:rPr lang="en" sz="1000" i="1">
                <a:solidFill>
                  <a:schemeClr val="dk1"/>
                </a:solidFill>
                <a:latin typeface="Times New Roman"/>
                <a:ea typeface="Times New Roman"/>
                <a:cs typeface="Times New Roman"/>
                <a:sym typeface="Times New Roman"/>
              </a:rPr>
              <a:t>Epidemiology,</a:t>
            </a:r>
            <a:r>
              <a:rPr lang="en" sz="1000">
                <a:solidFill>
                  <a:schemeClr val="dk1"/>
                </a:solidFill>
                <a:latin typeface="Times New Roman"/>
                <a:ea typeface="Times New Roman"/>
                <a:cs typeface="Times New Roman"/>
                <a:sym typeface="Times New Roman"/>
              </a:rPr>
              <a:t> 1. doi:10.1097/ede.0000000000000387 </a:t>
            </a:r>
            <a:endParaRPr sz="1000">
              <a:solidFill>
                <a:schemeClr val="dk1"/>
              </a:solidFill>
              <a:latin typeface="Times New Roman"/>
              <a:ea typeface="Times New Roman"/>
              <a:cs typeface="Times New Roman"/>
              <a:sym typeface="Times New Roman"/>
            </a:endParaRPr>
          </a:p>
          <a:p>
            <a:pPr marL="0" lvl="0" indent="0" algn="l" rtl="0">
              <a:lnSpc>
                <a:spcPct val="103000"/>
              </a:lnSpc>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7. Stacy, S. L., Brink, L. L., Larkin, J. C., Sadovsky, Y., Goldstein, B. D., Pitt, B. R., &amp; Talbott, E. O. (2015). Perinatal Outcomes and Unconventional Natural Gas Operations in Southwest Pennsylvania. </a:t>
            </a:r>
            <a:r>
              <a:rPr lang="en" sz="1000" i="1">
                <a:solidFill>
                  <a:schemeClr val="dk1"/>
                </a:solidFill>
                <a:latin typeface="Times New Roman"/>
                <a:ea typeface="Times New Roman"/>
                <a:cs typeface="Times New Roman"/>
                <a:sym typeface="Times New Roman"/>
              </a:rPr>
              <a:t>Plos One,</a:t>
            </a:r>
            <a:r>
              <a:rPr lang="en" sz="1000">
                <a:solidFill>
                  <a:schemeClr val="dk1"/>
                </a:solidFill>
                <a:latin typeface="Times New Roman"/>
                <a:ea typeface="Times New Roman"/>
                <a:cs typeface="Times New Roman"/>
                <a:sym typeface="Times New Roman"/>
              </a:rPr>
              <a:t> </a:t>
            </a:r>
            <a:r>
              <a:rPr lang="en" sz="1000" i="1">
                <a:solidFill>
                  <a:schemeClr val="dk1"/>
                </a:solidFill>
                <a:latin typeface="Times New Roman"/>
                <a:ea typeface="Times New Roman"/>
                <a:cs typeface="Times New Roman"/>
                <a:sym typeface="Times New Roman"/>
              </a:rPr>
              <a:t>10</a:t>
            </a:r>
            <a:r>
              <a:rPr lang="en" sz="1000">
                <a:solidFill>
                  <a:schemeClr val="dk1"/>
                </a:solidFill>
                <a:latin typeface="Times New Roman"/>
                <a:ea typeface="Times New Roman"/>
                <a:cs typeface="Times New Roman"/>
                <a:sym typeface="Times New Roman"/>
              </a:rPr>
              <a:t>(6). doi:10.1371/journal.pone.0126425 </a:t>
            </a:r>
            <a:endParaRPr sz="1000">
              <a:solidFill>
                <a:schemeClr val="dk1"/>
              </a:solidFill>
              <a:latin typeface="Times New Roman"/>
              <a:ea typeface="Times New Roman"/>
              <a:cs typeface="Times New Roman"/>
              <a:sym typeface="Times New Roman"/>
            </a:endParaRPr>
          </a:p>
          <a:p>
            <a:pPr marL="0" lvl="0" indent="0" algn="l" rtl="0">
              <a:lnSpc>
                <a:spcPct val="103000"/>
              </a:lnSpc>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8. Defranco, E., Hall, E., Hossain, M., Chen, A., Haynes, E. N., Jones, D., . . . Muglia, L. (2015). Air Pollution and Stillbirth Risk: Exposure to Airborne Particulate Matter during Pregnancy Is Associated with Fetal Death. </a:t>
            </a:r>
            <a:r>
              <a:rPr lang="en" sz="1000" i="1">
                <a:solidFill>
                  <a:schemeClr val="dk1"/>
                </a:solidFill>
                <a:latin typeface="Times New Roman"/>
                <a:ea typeface="Times New Roman"/>
                <a:cs typeface="Times New Roman"/>
                <a:sym typeface="Times New Roman"/>
              </a:rPr>
              <a:t>Plos One,</a:t>
            </a:r>
            <a:r>
              <a:rPr lang="en" sz="1000">
                <a:solidFill>
                  <a:schemeClr val="dk1"/>
                </a:solidFill>
                <a:latin typeface="Times New Roman"/>
                <a:ea typeface="Times New Roman"/>
                <a:cs typeface="Times New Roman"/>
                <a:sym typeface="Times New Roman"/>
              </a:rPr>
              <a:t> </a:t>
            </a:r>
            <a:r>
              <a:rPr lang="en" sz="1000" i="1">
                <a:solidFill>
                  <a:schemeClr val="dk1"/>
                </a:solidFill>
                <a:latin typeface="Times New Roman"/>
                <a:ea typeface="Times New Roman"/>
                <a:cs typeface="Times New Roman"/>
                <a:sym typeface="Times New Roman"/>
              </a:rPr>
              <a:t>10</a:t>
            </a:r>
            <a:r>
              <a:rPr lang="en" sz="1000">
                <a:solidFill>
                  <a:schemeClr val="dk1"/>
                </a:solidFill>
                <a:latin typeface="Times New Roman"/>
                <a:ea typeface="Times New Roman"/>
                <a:cs typeface="Times New Roman"/>
                <a:sym typeface="Times New Roman"/>
              </a:rPr>
              <a:t>(3). doi:10.1371/journal.pone.0120594 </a:t>
            </a:r>
            <a:endParaRPr sz="1000" u="sng">
              <a:solidFill>
                <a:srgbClr val="0431FF"/>
              </a:solidFill>
              <a:latin typeface="Times New Roman"/>
              <a:ea typeface="Times New Roman"/>
              <a:cs typeface="Times New Roman"/>
              <a:sym typeface="Times New Roman"/>
              <a:hlinkClick r:id="rId8"/>
            </a:endParaRPr>
          </a:p>
          <a:p>
            <a:pPr marL="0" lvl="0" indent="0" algn="l" rtl="0">
              <a:lnSpc>
                <a:spcPct val="103000"/>
              </a:lnSpc>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9. Defranco, E., Moravec, W., Xu, F., Hall, E., Hossain, M., Haynes, E. N., . . . Chen, A. (2016). Exposure to airborne particulate matter during pregnancy is associated with preterm birth: a population-based cohort study. </a:t>
            </a:r>
            <a:r>
              <a:rPr lang="en" sz="1000" i="1">
                <a:solidFill>
                  <a:schemeClr val="dk1"/>
                </a:solidFill>
                <a:latin typeface="Times New Roman"/>
                <a:ea typeface="Times New Roman"/>
                <a:cs typeface="Times New Roman"/>
                <a:sym typeface="Times New Roman"/>
              </a:rPr>
              <a:t>Environmental Health,</a:t>
            </a:r>
            <a:r>
              <a:rPr lang="en" sz="1000">
                <a:solidFill>
                  <a:schemeClr val="dk1"/>
                </a:solidFill>
                <a:latin typeface="Times New Roman"/>
                <a:ea typeface="Times New Roman"/>
                <a:cs typeface="Times New Roman"/>
                <a:sym typeface="Times New Roman"/>
              </a:rPr>
              <a:t> </a:t>
            </a:r>
            <a:r>
              <a:rPr lang="en" sz="1000" i="1">
                <a:solidFill>
                  <a:schemeClr val="dk1"/>
                </a:solidFill>
                <a:latin typeface="Times New Roman"/>
                <a:ea typeface="Times New Roman"/>
                <a:cs typeface="Times New Roman"/>
                <a:sym typeface="Times New Roman"/>
              </a:rPr>
              <a:t>15</a:t>
            </a:r>
            <a:r>
              <a:rPr lang="en" sz="1000">
                <a:solidFill>
                  <a:schemeClr val="dk1"/>
                </a:solidFill>
                <a:latin typeface="Times New Roman"/>
                <a:ea typeface="Times New Roman"/>
                <a:cs typeface="Times New Roman"/>
                <a:sym typeface="Times New Roman"/>
              </a:rPr>
              <a:t>(1). doi:10.1186/s12940-016-0094-3 </a:t>
            </a:r>
            <a:endParaRPr sz="1000">
              <a:solidFill>
                <a:schemeClr val="dk1"/>
              </a:solidFill>
              <a:latin typeface="Times New Roman"/>
              <a:ea typeface="Times New Roman"/>
              <a:cs typeface="Times New Roman"/>
              <a:sym typeface="Times New Roman"/>
            </a:endParaRPr>
          </a:p>
          <a:p>
            <a:pPr marL="0" lvl="0" indent="0" algn="l" rtl="0">
              <a:lnSpc>
                <a:spcPct val="103000"/>
              </a:lnSpc>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10. Mckenzie, L., Guo, R., Witter, R., Savitz, D., Newman, L., &amp; Adgate, J. (2015). Birth Outcomes and Maternal Residential Proximity to Natural Gas Development in Rural Colorado. </a:t>
            </a:r>
            <a:r>
              <a:rPr lang="en" sz="1000" i="1">
                <a:solidFill>
                  <a:schemeClr val="dk1"/>
                </a:solidFill>
                <a:latin typeface="Times New Roman"/>
                <a:ea typeface="Times New Roman"/>
                <a:cs typeface="Times New Roman"/>
                <a:sym typeface="Times New Roman"/>
              </a:rPr>
              <a:t>Everyday Environmental Toxins,</a:t>
            </a:r>
            <a:r>
              <a:rPr lang="en" sz="1000">
                <a:solidFill>
                  <a:schemeClr val="dk1"/>
                </a:solidFill>
                <a:latin typeface="Times New Roman"/>
                <a:ea typeface="Times New Roman"/>
                <a:cs typeface="Times New Roman"/>
                <a:sym typeface="Times New Roman"/>
              </a:rPr>
              <a:t> 111-130. doi:10.1201/b18221-11 </a:t>
            </a:r>
            <a:endParaRPr sz="1000" u="sng">
              <a:solidFill>
                <a:srgbClr val="0431FF"/>
              </a:solidFill>
              <a:latin typeface="Times New Roman"/>
              <a:ea typeface="Times New Roman"/>
              <a:cs typeface="Times New Roman"/>
              <a:sym typeface="Times New Roman"/>
              <a:hlinkClick r:id="rId9"/>
            </a:endParaRPr>
          </a:p>
          <a:p>
            <a:pPr marL="0" lvl="0" indent="0" algn="l" rtl="0">
              <a:lnSpc>
                <a:spcPct val="103000"/>
              </a:lnSpc>
              <a:spcBef>
                <a:spcPts val="0"/>
              </a:spcBef>
              <a:spcAft>
                <a:spcPts val="0"/>
              </a:spcAft>
              <a:buNone/>
            </a:pPr>
            <a:endParaRPr sz="10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46"/>
          <p:cNvSpPr txBox="1">
            <a:spLocks noGrp="1"/>
          </p:cNvSpPr>
          <p:nvPr>
            <p:ph type="title"/>
          </p:nvPr>
        </p:nvSpPr>
        <p:spPr>
          <a:xfrm>
            <a:off x="311700" y="235800"/>
            <a:ext cx="8520600" cy="57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000" b="1">
                <a:latin typeface="Times New Roman"/>
                <a:ea typeface="Times New Roman"/>
                <a:cs typeface="Times New Roman"/>
                <a:sym typeface="Times New Roman"/>
              </a:rPr>
              <a:t>Resources</a:t>
            </a:r>
            <a:endParaRPr sz="3000" b="1">
              <a:latin typeface="Times New Roman"/>
              <a:ea typeface="Times New Roman"/>
              <a:cs typeface="Times New Roman"/>
              <a:sym typeface="Times New Roman"/>
            </a:endParaRPr>
          </a:p>
        </p:txBody>
      </p:sp>
      <p:sp>
        <p:nvSpPr>
          <p:cNvPr id="231" name="Google Shape;231;p46"/>
          <p:cNvSpPr txBox="1">
            <a:spLocks noGrp="1"/>
          </p:cNvSpPr>
          <p:nvPr>
            <p:ph type="body" idx="1"/>
          </p:nvPr>
        </p:nvSpPr>
        <p:spPr>
          <a:xfrm>
            <a:off x="311700" y="859250"/>
            <a:ext cx="8520600" cy="4172100"/>
          </a:xfrm>
          <a:prstGeom prst="rect">
            <a:avLst/>
          </a:prstGeom>
        </p:spPr>
        <p:txBody>
          <a:bodyPr spcFirstLastPara="1" wrap="square" lIns="91425" tIns="91425" rIns="91425" bIns="91425" anchor="t" anchorCtr="0">
            <a:noAutofit/>
          </a:bodyPr>
          <a:lstStyle/>
          <a:p>
            <a:pPr marL="0" lvl="0" indent="0" algn="l" rtl="0">
              <a:lnSpc>
                <a:spcPct val="103000"/>
              </a:lnSpc>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11. Rasmussen, S. G., Ogburn, E. L., Mccormack, M., Casey, J. A., Bandeen-Roche, K., Mercer, D. G., &amp; Schwartz, B. S. (2016). Association Between Unconventional Natural Gas Development in the Marcellus Shale and Asthma Exacerbations. </a:t>
            </a:r>
            <a:r>
              <a:rPr lang="en" sz="1000" i="1">
                <a:solidFill>
                  <a:schemeClr val="dk1"/>
                </a:solidFill>
                <a:latin typeface="Times New Roman"/>
                <a:ea typeface="Times New Roman"/>
                <a:cs typeface="Times New Roman"/>
                <a:sym typeface="Times New Roman"/>
              </a:rPr>
              <a:t>JAMA Internal Medicine,</a:t>
            </a:r>
            <a:r>
              <a:rPr lang="en" sz="1000">
                <a:solidFill>
                  <a:schemeClr val="dk1"/>
                </a:solidFill>
                <a:latin typeface="Times New Roman"/>
                <a:ea typeface="Times New Roman"/>
                <a:cs typeface="Times New Roman"/>
                <a:sym typeface="Times New Roman"/>
              </a:rPr>
              <a:t> </a:t>
            </a:r>
            <a:r>
              <a:rPr lang="en" sz="1000" i="1">
                <a:solidFill>
                  <a:schemeClr val="dk1"/>
                </a:solidFill>
                <a:latin typeface="Times New Roman"/>
                <a:ea typeface="Times New Roman"/>
                <a:cs typeface="Times New Roman"/>
                <a:sym typeface="Times New Roman"/>
              </a:rPr>
              <a:t>176</a:t>
            </a:r>
            <a:r>
              <a:rPr lang="en" sz="1000">
                <a:solidFill>
                  <a:schemeClr val="dk1"/>
                </a:solidFill>
                <a:latin typeface="Times New Roman"/>
                <a:ea typeface="Times New Roman"/>
                <a:cs typeface="Times New Roman"/>
                <a:sym typeface="Times New Roman"/>
              </a:rPr>
              <a:t>(9), 1334. doi:10.1001/jamainternmed.2016.2436</a:t>
            </a:r>
            <a:endParaRPr sz="1000">
              <a:solidFill>
                <a:schemeClr val="dk1"/>
              </a:solidFill>
              <a:latin typeface="Times New Roman"/>
              <a:ea typeface="Times New Roman"/>
              <a:cs typeface="Times New Roman"/>
              <a:sym typeface="Times New Roman"/>
            </a:endParaRPr>
          </a:p>
          <a:p>
            <a:pPr marL="0" lvl="0" indent="0" algn="l" rtl="0">
              <a:lnSpc>
                <a:spcPct val="103000"/>
              </a:lnSpc>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12. Casey, J. A., Ogburn, E. L., Rasmussen, S. G., Irving, J. K., Pollak, J., Locke, P. A., &amp; Schwartz, B. S. (2015). Predictors of Indoor Radon Concentrations in Pennsylvania, 1989–2013. </a:t>
            </a:r>
            <a:r>
              <a:rPr lang="en" sz="1000" i="1">
                <a:solidFill>
                  <a:schemeClr val="dk1"/>
                </a:solidFill>
                <a:latin typeface="Times New Roman"/>
                <a:ea typeface="Times New Roman"/>
                <a:cs typeface="Times New Roman"/>
                <a:sym typeface="Times New Roman"/>
              </a:rPr>
              <a:t>Environmental Health Perspectives,</a:t>
            </a:r>
            <a:r>
              <a:rPr lang="en" sz="1000">
                <a:solidFill>
                  <a:schemeClr val="dk1"/>
                </a:solidFill>
                <a:latin typeface="Times New Roman"/>
                <a:ea typeface="Times New Roman"/>
                <a:cs typeface="Times New Roman"/>
                <a:sym typeface="Times New Roman"/>
              </a:rPr>
              <a:t> </a:t>
            </a:r>
            <a:r>
              <a:rPr lang="en" sz="1000" i="1">
                <a:solidFill>
                  <a:schemeClr val="dk1"/>
                </a:solidFill>
                <a:latin typeface="Times New Roman"/>
                <a:ea typeface="Times New Roman"/>
                <a:cs typeface="Times New Roman"/>
                <a:sym typeface="Times New Roman"/>
              </a:rPr>
              <a:t>123</a:t>
            </a:r>
            <a:r>
              <a:rPr lang="en" sz="1000">
                <a:solidFill>
                  <a:schemeClr val="dk1"/>
                </a:solidFill>
                <a:latin typeface="Times New Roman"/>
                <a:ea typeface="Times New Roman"/>
                <a:cs typeface="Times New Roman"/>
                <a:sym typeface="Times New Roman"/>
              </a:rPr>
              <a:t>(11). doi:10.1289/ehp.1409014</a:t>
            </a:r>
            <a:endParaRPr sz="1000">
              <a:solidFill>
                <a:schemeClr val="dk1"/>
              </a:solidFill>
              <a:latin typeface="Times New Roman"/>
              <a:ea typeface="Times New Roman"/>
              <a:cs typeface="Times New Roman"/>
              <a:sym typeface="Times New Roman"/>
            </a:endParaRPr>
          </a:p>
          <a:p>
            <a:pPr marL="0" lvl="0" indent="0" algn="l" rtl="0">
              <a:lnSpc>
                <a:spcPct val="103000"/>
              </a:lnSpc>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13. Jemielita, T., Gerton, G. L., Neidell, M., Chillrud, S., Yan, B., Stute, M., . . . Panettieri, R. A. (2015). Unconventional Gas and Oil Drilling Is Associated with Increased Hospital Utilization Rates. </a:t>
            </a:r>
            <a:r>
              <a:rPr lang="en" sz="1000" i="1">
                <a:solidFill>
                  <a:schemeClr val="dk1"/>
                </a:solidFill>
                <a:latin typeface="Times New Roman"/>
                <a:ea typeface="Times New Roman"/>
                <a:cs typeface="Times New Roman"/>
                <a:sym typeface="Times New Roman"/>
              </a:rPr>
              <a:t>Plos One,</a:t>
            </a:r>
            <a:r>
              <a:rPr lang="en" sz="1000">
                <a:solidFill>
                  <a:schemeClr val="dk1"/>
                </a:solidFill>
                <a:latin typeface="Times New Roman"/>
                <a:ea typeface="Times New Roman"/>
                <a:cs typeface="Times New Roman"/>
                <a:sym typeface="Times New Roman"/>
              </a:rPr>
              <a:t> </a:t>
            </a:r>
            <a:r>
              <a:rPr lang="en" sz="1000" i="1">
                <a:solidFill>
                  <a:schemeClr val="dk1"/>
                </a:solidFill>
                <a:latin typeface="Times New Roman"/>
                <a:ea typeface="Times New Roman"/>
                <a:cs typeface="Times New Roman"/>
                <a:sym typeface="Times New Roman"/>
              </a:rPr>
              <a:t>10</a:t>
            </a:r>
            <a:r>
              <a:rPr lang="en" sz="1000">
                <a:solidFill>
                  <a:schemeClr val="dk1"/>
                </a:solidFill>
                <a:latin typeface="Times New Roman"/>
                <a:ea typeface="Times New Roman"/>
                <a:cs typeface="Times New Roman"/>
                <a:sym typeface="Times New Roman"/>
              </a:rPr>
              <a:t>(7). doi:10.1371/journal.pone.0131093</a:t>
            </a:r>
            <a:endParaRPr sz="1000" u="sng">
              <a:solidFill>
                <a:srgbClr val="0431FF"/>
              </a:solidFill>
              <a:latin typeface="Times New Roman"/>
              <a:ea typeface="Times New Roman"/>
              <a:cs typeface="Times New Roman"/>
              <a:sym typeface="Times New Roman"/>
              <a:hlinkClick r:id="rId3"/>
            </a:endParaRPr>
          </a:p>
          <a:p>
            <a:pPr marL="0" lvl="0" indent="0" algn="l" rtl="0">
              <a:lnSpc>
                <a:spcPct val="103000"/>
              </a:lnSpc>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14. Ferrar, K. J., Kriesky, J., Christen, C. L., Marshall, L. P., Malone, S. L., Sharma, R. K., . . . Goldstein, B. D. (2013). Assessment and longitudinal analysis of health impacts and stressors perceived to result from unconventional shale gas development in the Marcellus Shale region. </a:t>
            </a:r>
            <a:r>
              <a:rPr lang="en" sz="1000" i="1">
                <a:solidFill>
                  <a:schemeClr val="dk1"/>
                </a:solidFill>
                <a:latin typeface="Times New Roman"/>
                <a:ea typeface="Times New Roman"/>
                <a:cs typeface="Times New Roman"/>
                <a:sym typeface="Times New Roman"/>
              </a:rPr>
              <a:t>International Journal of Occupational and Environmental Health,</a:t>
            </a:r>
            <a:r>
              <a:rPr lang="en" sz="1000">
                <a:solidFill>
                  <a:schemeClr val="dk1"/>
                </a:solidFill>
                <a:latin typeface="Times New Roman"/>
                <a:ea typeface="Times New Roman"/>
                <a:cs typeface="Times New Roman"/>
                <a:sym typeface="Times New Roman"/>
              </a:rPr>
              <a:t> </a:t>
            </a:r>
            <a:r>
              <a:rPr lang="en" sz="1000" i="1">
                <a:solidFill>
                  <a:schemeClr val="dk1"/>
                </a:solidFill>
                <a:latin typeface="Times New Roman"/>
                <a:ea typeface="Times New Roman"/>
                <a:cs typeface="Times New Roman"/>
                <a:sym typeface="Times New Roman"/>
              </a:rPr>
              <a:t>19</a:t>
            </a:r>
            <a:r>
              <a:rPr lang="en" sz="1000">
                <a:solidFill>
                  <a:schemeClr val="dk1"/>
                </a:solidFill>
                <a:latin typeface="Times New Roman"/>
                <a:ea typeface="Times New Roman"/>
                <a:cs typeface="Times New Roman"/>
                <a:sym typeface="Times New Roman"/>
              </a:rPr>
              <a:t>(2), 104-112. doi:10.1179/2049396713y.0000000024</a:t>
            </a:r>
            <a:endParaRPr sz="1000">
              <a:solidFill>
                <a:schemeClr val="dk1"/>
              </a:solidFill>
              <a:latin typeface="Times New Roman"/>
              <a:ea typeface="Times New Roman"/>
              <a:cs typeface="Times New Roman"/>
              <a:sym typeface="Times New Roman"/>
            </a:endParaRPr>
          </a:p>
          <a:p>
            <a:pPr marL="0" lvl="0" indent="0" algn="l" rtl="0">
              <a:lnSpc>
                <a:spcPct val="103000"/>
              </a:lnSpc>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15. Smaldone, A., Honig, J. C., &amp; Byrne, M. W. (2007). Sleepless in America: Inadequate Sleep and Relationships to Health and Well-being of Our Nations Children. </a:t>
            </a:r>
            <a:r>
              <a:rPr lang="en" sz="1000" i="1">
                <a:solidFill>
                  <a:schemeClr val="dk1"/>
                </a:solidFill>
                <a:latin typeface="Times New Roman"/>
                <a:ea typeface="Times New Roman"/>
                <a:cs typeface="Times New Roman"/>
                <a:sym typeface="Times New Roman"/>
              </a:rPr>
              <a:t>Pediatrics,</a:t>
            </a:r>
            <a:r>
              <a:rPr lang="en" sz="1000">
                <a:solidFill>
                  <a:schemeClr val="dk1"/>
                </a:solidFill>
                <a:latin typeface="Times New Roman"/>
                <a:ea typeface="Times New Roman"/>
                <a:cs typeface="Times New Roman"/>
                <a:sym typeface="Times New Roman"/>
              </a:rPr>
              <a:t> </a:t>
            </a:r>
            <a:r>
              <a:rPr lang="en" sz="1000" i="1">
                <a:solidFill>
                  <a:schemeClr val="dk1"/>
                </a:solidFill>
                <a:latin typeface="Times New Roman"/>
                <a:ea typeface="Times New Roman"/>
                <a:cs typeface="Times New Roman"/>
                <a:sym typeface="Times New Roman"/>
              </a:rPr>
              <a:t>119</a:t>
            </a:r>
            <a:r>
              <a:rPr lang="en" sz="1000">
                <a:solidFill>
                  <a:schemeClr val="dk1"/>
                </a:solidFill>
                <a:latin typeface="Times New Roman"/>
                <a:ea typeface="Times New Roman"/>
                <a:cs typeface="Times New Roman"/>
                <a:sym typeface="Times New Roman"/>
              </a:rPr>
              <a:t>(Supplement 1). doi:10.1542/peds.2006-2089f</a:t>
            </a:r>
            <a:endParaRPr sz="1000" u="sng">
              <a:solidFill>
                <a:srgbClr val="0000FF"/>
              </a:solidFill>
              <a:latin typeface="Times New Roman"/>
              <a:ea typeface="Times New Roman"/>
              <a:cs typeface="Times New Roman"/>
              <a:sym typeface="Times New Roman"/>
              <a:hlinkClick r:id="rId4"/>
            </a:endParaRPr>
          </a:p>
          <a:p>
            <a:pPr marL="0" lvl="0" indent="0" algn="l" rtl="0">
              <a:lnSpc>
                <a:spcPct val="103000"/>
              </a:lnSpc>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16. Owens, J. (2014). Insufficient Sleep in Adolescents and Young Adults: An Update on Causes and Consequences. </a:t>
            </a:r>
            <a:r>
              <a:rPr lang="en" sz="1000" i="1">
                <a:solidFill>
                  <a:schemeClr val="dk1"/>
                </a:solidFill>
                <a:latin typeface="Times New Roman"/>
                <a:ea typeface="Times New Roman"/>
                <a:cs typeface="Times New Roman"/>
                <a:sym typeface="Times New Roman"/>
              </a:rPr>
              <a:t>Pediatrics,</a:t>
            </a:r>
            <a:r>
              <a:rPr lang="en" sz="1000">
                <a:solidFill>
                  <a:schemeClr val="dk1"/>
                </a:solidFill>
                <a:latin typeface="Times New Roman"/>
                <a:ea typeface="Times New Roman"/>
                <a:cs typeface="Times New Roman"/>
                <a:sym typeface="Times New Roman"/>
              </a:rPr>
              <a:t> </a:t>
            </a:r>
            <a:r>
              <a:rPr lang="en" sz="1000" i="1">
                <a:solidFill>
                  <a:schemeClr val="dk1"/>
                </a:solidFill>
                <a:latin typeface="Times New Roman"/>
                <a:ea typeface="Times New Roman"/>
                <a:cs typeface="Times New Roman"/>
                <a:sym typeface="Times New Roman"/>
              </a:rPr>
              <a:t>134</a:t>
            </a:r>
            <a:r>
              <a:rPr lang="en" sz="1000">
                <a:solidFill>
                  <a:schemeClr val="dk1"/>
                </a:solidFill>
                <a:latin typeface="Times New Roman"/>
                <a:ea typeface="Times New Roman"/>
                <a:cs typeface="Times New Roman"/>
                <a:sym typeface="Times New Roman"/>
              </a:rPr>
              <a:t>(3). doi:10.1542/peds.2014-1696</a:t>
            </a:r>
            <a:endParaRPr sz="1000" u="sng">
              <a:solidFill>
                <a:srgbClr val="0000FF"/>
              </a:solidFill>
              <a:latin typeface="Times New Roman"/>
              <a:ea typeface="Times New Roman"/>
              <a:cs typeface="Times New Roman"/>
              <a:sym typeface="Times New Roman"/>
              <a:hlinkClick r:id="rId5"/>
            </a:endParaRPr>
          </a:p>
          <a:p>
            <a:pPr marL="0" lvl="0" indent="0" algn="l" rtl="0">
              <a:lnSpc>
                <a:spcPct val="103000"/>
              </a:lnSpc>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17. Price, M., et al —The Shale Tipping Point: The Relationship of Drilling to Crime, Traffic Fatalities, STDs, and Rents in Pennsylvania, West Virginia, and Ohio  (</a:t>
            </a:r>
            <a:r>
              <a:rPr lang="en" sz="1000" i="1">
                <a:solidFill>
                  <a:schemeClr val="dk1"/>
                </a:solidFill>
                <a:latin typeface="Times New Roman"/>
                <a:ea typeface="Times New Roman"/>
                <a:cs typeface="Times New Roman"/>
                <a:sym typeface="Times New Roman"/>
              </a:rPr>
              <a:t>The Multi-State Shale Research Collaborative</a:t>
            </a:r>
            <a:r>
              <a:rPr lang="en" sz="1000">
                <a:solidFill>
                  <a:schemeClr val="dk1"/>
                </a:solidFill>
                <a:latin typeface="Times New Roman"/>
                <a:ea typeface="Times New Roman"/>
                <a:cs typeface="Times New Roman"/>
                <a:sym typeface="Times New Roman"/>
              </a:rPr>
              <a:t> December 2014)  http://www.multistateshale.org/shale-tipping-point</a:t>
            </a:r>
            <a:endParaRPr sz="1000">
              <a:solidFill>
                <a:schemeClr val="dk1"/>
              </a:solidFill>
              <a:latin typeface="Times New Roman"/>
              <a:ea typeface="Times New Roman"/>
              <a:cs typeface="Times New Roman"/>
              <a:sym typeface="Times New Roman"/>
            </a:endParaRPr>
          </a:p>
          <a:p>
            <a:pPr marL="0" lvl="0" indent="0" algn="l" rtl="0">
              <a:lnSpc>
                <a:spcPct val="103000"/>
              </a:lnSpc>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18. Pennsylvania Department of Environmental Protection — 2015 Oil and Gas Report</a:t>
            </a:r>
            <a:r>
              <a:rPr lang="en" sz="1000">
                <a:solidFill>
                  <a:schemeClr val="dk1"/>
                </a:solidFill>
                <a:uFill>
                  <a:noFill/>
                </a:uFill>
                <a:latin typeface="Times New Roman"/>
                <a:ea typeface="Times New Roman"/>
                <a:cs typeface="Times New Roman"/>
                <a:sym typeface="Times New Roman"/>
                <a:hlinkClick r:id="rId6"/>
              </a:rPr>
              <a:t> </a:t>
            </a:r>
            <a:r>
              <a:rPr lang="en" sz="1000" u="sng">
                <a:solidFill>
                  <a:srgbClr val="0431FF"/>
                </a:solidFill>
                <a:latin typeface="Times New Roman"/>
                <a:ea typeface="Times New Roman"/>
                <a:cs typeface="Times New Roman"/>
                <a:sym typeface="Times New Roman"/>
                <a:hlinkClick r:id="rId6"/>
              </a:rPr>
              <a:t>http://www.elibrary.dep.state.pa.us/dsweb/Get/Document-113887/8000-RE-DEP4621.pdf</a:t>
            </a:r>
            <a:endParaRPr sz="1000" u="sng">
              <a:solidFill>
                <a:srgbClr val="0431FF"/>
              </a:solidFill>
              <a:latin typeface="Times New Roman"/>
              <a:ea typeface="Times New Roman"/>
              <a:cs typeface="Times New Roman"/>
              <a:sym typeface="Times New Roman"/>
              <a:hlinkClick r:id="rId6"/>
            </a:endParaRPr>
          </a:p>
          <a:p>
            <a:pPr marL="0" lvl="0" indent="0" algn="l" rtl="0">
              <a:spcBef>
                <a:spcPts val="0"/>
              </a:spcBef>
              <a:spcAft>
                <a:spcPts val="0"/>
              </a:spcAft>
              <a:buClr>
                <a:schemeClr val="dk1"/>
              </a:buClr>
              <a:buSzPts val="1100"/>
              <a:buFont typeface="Arial"/>
              <a:buNone/>
            </a:pPr>
            <a:r>
              <a:rPr lang="en" sz="1000">
                <a:solidFill>
                  <a:srgbClr val="1A1A1A"/>
                </a:solidFill>
                <a:latin typeface="Times New Roman"/>
                <a:ea typeface="Times New Roman"/>
                <a:cs typeface="Times New Roman"/>
                <a:sym typeface="Times New Roman"/>
              </a:rPr>
              <a:t>19. PA-DEP Air Inventory Data</a:t>
            </a:r>
            <a:r>
              <a:rPr lang="en" sz="1000">
                <a:solidFill>
                  <a:srgbClr val="1A1A1A"/>
                </a:solidFill>
                <a:uFill>
                  <a:noFill/>
                </a:uFill>
                <a:latin typeface="Times New Roman"/>
                <a:ea typeface="Times New Roman"/>
                <a:cs typeface="Times New Roman"/>
                <a:sym typeface="Times New Roman"/>
                <a:hlinkClick r:id="rId7"/>
              </a:rPr>
              <a:t> </a:t>
            </a:r>
            <a:r>
              <a:rPr lang="en" sz="1000" u="sng">
                <a:solidFill>
                  <a:srgbClr val="0431FF"/>
                </a:solidFill>
                <a:latin typeface="Times New Roman"/>
                <a:ea typeface="Times New Roman"/>
                <a:cs typeface="Times New Roman"/>
                <a:sym typeface="Times New Roman"/>
                <a:hlinkClick r:id="rId7"/>
              </a:rPr>
              <a:t>http://www.dep.pa.gov/Business/Air/BAQ/BusinessTopics/Emission/Pages/MarcellusInventory.aspx</a:t>
            </a:r>
            <a:r>
              <a:rPr lang="en" sz="1000">
                <a:solidFill>
                  <a:schemeClr val="dk1"/>
                </a:solidFill>
                <a:latin typeface="Times New Roman"/>
                <a:ea typeface="Times New Roman"/>
                <a:cs typeface="Times New Roman"/>
                <a:sym typeface="Times New Roman"/>
              </a:rPr>
              <a:t> </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20.  Hays, J., Shonkoff, SB. Toward an Understanding of the Environmental and Public Health Impacts of Unconventional Natural Gas Development: A Categorical  Assessment of the Peer-Reviewed Scientific Literature, 2009-2015. Plos One, 2016,</a:t>
            </a:r>
            <a:r>
              <a:rPr lang="en" sz="1000">
                <a:solidFill>
                  <a:schemeClr val="dk1"/>
                </a:solidFill>
                <a:uFill>
                  <a:noFill/>
                </a:uFill>
                <a:latin typeface="Times New Roman"/>
                <a:ea typeface="Times New Roman"/>
                <a:cs typeface="Times New Roman"/>
                <a:sym typeface="Times New Roman"/>
                <a:hlinkClick r:id="rId8"/>
              </a:rPr>
              <a:t> </a:t>
            </a:r>
            <a:r>
              <a:rPr lang="en" sz="1000" u="sng">
                <a:solidFill>
                  <a:srgbClr val="1155CC"/>
                </a:solidFill>
                <a:latin typeface="Times New Roman"/>
                <a:ea typeface="Times New Roman"/>
                <a:cs typeface="Times New Roman"/>
                <a:sym typeface="Times New Roman"/>
                <a:hlinkClick r:id="rId8"/>
              </a:rPr>
              <a:t>http://journals.plos.org/plosone/article?id=10.1371/journal.pone.0154164</a:t>
            </a:r>
            <a:r>
              <a:rPr lang="en" sz="1000">
                <a:solidFill>
                  <a:schemeClr val="dk1"/>
                </a:solidFill>
                <a:latin typeface="Times New Roman"/>
                <a:ea typeface="Times New Roman"/>
                <a:cs typeface="Times New Roman"/>
                <a:sym typeface="Times New Roman"/>
              </a:rPr>
              <a:t>.</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1600"/>
              </a:spcAft>
              <a:buNone/>
            </a:pPr>
            <a:endParaRPr/>
          </a:p>
        </p:txBody>
      </p:sp>
      <p:pic>
        <p:nvPicPr>
          <p:cNvPr id="232" name="Google Shape;232;p46"/>
          <p:cNvPicPr preferRelativeResize="0"/>
          <p:nvPr/>
        </p:nvPicPr>
        <p:blipFill rotWithShape="1">
          <a:blip r:embed="rId9">
            <a:alphaModFix amt="24000"/>
          </a:blip>
          <a:srcRect l="1623" t="-1912" r="596" b="8611"/>
          <a:stretch/>
        </p:blipFill>
        <p:spPr>
          <a:xfrm>
            <a:off x="-96000" y="-150875"/>
            <a:ext cx="9240002" cy="55001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000" b="1">
                <a:latin typeface="Times New Roman"/>
                <a:ea typeface="Times New Roman"/>
                <a:cs typeface="Times New Roman"/>
                <a:sym typeface="Times New Roman"/>
              </a:rPr>
              <a:t>Resources</a:t>
            </a:r>
            <a:endParaRPr sz="3000" b="1">
              <a:latin typeface="Times New Roman"/>
              <a:ea typeface="Times New Roman"/>
              <a:cs typeface="Times New Roman"/>
              <a:sym typeface="Times New Roman"/>
            </a:endParaRPr>
          </a:p>
        </p:txBody>
      </p:sp>
      <p:sp>
        <p:nvSpPr>
          <p:cNvPr id="238" name="Google Shape;238;p47"/>
          <p:cNvSpPr txBox="1">
            <a:spLocks noGrp="1"/>
          </p:cNvSpPr>
          <p:nvPr>
            <p:ph type="body" idx="1"/>
          </p:nvPr>
        </p:nvSpPr>
        <p:spPr>
          <a:xfrm>
            <a:off x="311700" y="1152475"/>
            <a:ext cx="8520600" cy="373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21. Bamberger, M and Oswald, R E, (2012) ‘Impacts of gas drilling on human and animal health’, New Solutions, 22(1).</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22. Robin Stott et al., (2015). Public Health England’s draft report on shale gas extraction, Letter to the BMJ,</a:t>
            </a:r>
            <a:r>
              <a:rPr lang="en" sz="1000">
                <a:solidFill>
                  <a:schemeClr val="dk1"/>
                </a:solidFill>
                <a:uFill>
                  <a:noFill/>
                </a:uFill>
                <a:latin typeface="Times New Roman"/>
                <a:ea typeface="Times New Roman"/>
                <a:cs typeface="Times New Roman"/>
                <a:sym typeface="Times New Roman"/>
                <a:hlinkClick r:id="rId3"/>
              </a:rPr>
              <a:t> </a:t>
            </a:r>
            <a:r>
              <a:rPr lang="en" sz="1000" u="sng">
                <a:solidFill>
                  <a:srgbClr val="1155CC"/>
                </a:solidFill>
                <a:latin typeface="Times New Roman"/>
                <a:ea typeface="Times New Roman"/>
                <a:cs typeface="Times New Roman"/>
                <a:sym typeface="Times New Roman"/>
                <a:hlinkClick r:id="rId3"/>
              </a:rPr>
              <a:t>http://www.bmj.com/content/348/bmj.g2728/rr</a:t>
            </a:r>
            <a:endParaRPr sz="1000" u="sng">
              <a:solidFill>
                <a:srgbClr val="1155CC"/>
              </a:solidFill>
              <a:latin typeface="Times New Roman"/>
              <a:ea typeface="Times New Roman"/>
              <a:cs typeface="Times New Roman"/>
              <a:sym typeface="Times New Roman"/>
              <a:hlinkClick r:id="rId3"/>
            </a:endParaRPr>
          </a:p>
          <a:p>
            <a:pPr marL="0" lvl="0" indent="0" algn="l" rtl="0">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23. Jemielita T., et al., (2015), Unconventional gas and oil drilling is associated with increased hospital utilization rates. PLoS ONE 10, doi: 10.1371/journal.pone.0131093</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24. Tustin, AW., Hirsch, AG., Rasmussen, SG., Casey, JA, Bandeen-Roche, K.,Schwartz, BS. Associations Between Unconventional Natural Gas Development and Nasal and Sinus, Migraine Headache, and Fatigue Symptoms in Pennsylvania. Environmental Health Perspectives, 2016.</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25. Colborn, T. et al., (2011), Natural gas operations from a public health perspective. Human and Ecological Risk Assessment: An International Journal, 17 (5), 1039-1056.</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26. Bienkowski, B., (2015). Scientists warn of hormone impacts from benzene, xylene, other common solvents. Environmental Health News.</a:t>
            </a:r>
            <a:r>
              <a:rPr lang="en" sz="1000">
                <a:solidFill>
                  <a:schemeClr val="dk1"/>
                </a:solidFill>
                <a:uFill>
                  <a:noFill/>
                </a:uFill>
                <a:latin typeface="Times New Roman"/>
                <a:ea typeface="Times New Roman"/>
                <a:cs typeface="Times New Roman"/>
                <a:sym typeface="Times New Roman"/>
                <a:hlinkClick r:id="rId4"/>
              </a:rPr>
              <a:t> </a:t>
            </a:r>
            <a:r>
              <a:rPr lang="en" sz="1000" u="sng">
                <a:solidFill>
                  <a:srgbClr val="1155CC"/>
                </a:solidFill>
                <a:latin typeface="Times New Roman"/>
                <a:ea typeface="Times New Roman"/>
                <a:cs typeface="Times New Roman"/>
                <a:sym typeface="Times New Roman"/>
                <a:hlinkClick r:id="rId4"/>
              </a:rPr>
              <a:t>http://www.environmentalhealthnews.org/ehs/news/2015/apr/endocrine-disruption-hormones-benzene-solvents</a:t>
            </a:r>
            <a:r>
              <a:rPr lang="en" sz="1000">
                <a:solidFill>
                  <a:schemeClr val="dk1"/>
                </a:solidFill>
                <a:latin typeface="Times New Roman"/>
                <a:ea typeface="Times New Roman"/>
                <a:cs typeface="Times New Roman"/>
                <a:sym typeface="Times New Roman"/>
              </a:rPr>
              <a:t> </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27. Bolden, A. L., Kwiatkowski, C. F., &amp; Colborn, T. (2015). New look at BTEX: are ambient levels a problem? Environmental Science &amp; Technology, 49, 5261-76.</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28. Kassotis, C. D., et al., (2016) Adverse Reproductive and Developmental Health Outcomes Following Prenatal Exposure to a Hydraulic Fracturing Chemical Mixture in Female C57Bl/6 Mice. Endocrinology.</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29. Concerned Health Professionals of New York &amp; Physicians for Social Responsibility. (2015). Compendium of scientific, medical, and media findings demonstrating risks and harms of fracking. See pp.16-51.</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30. Kassotis,CD., Iwanowicz,LR., Akob,DM., Cozzarelli,IM., Mumford,AC., Orem, WH., Nagel, SC. Endocrine Disrupting Activity in Surface Water Associated with a West Virginia Oil and Gas Industry Wastewater Injection Disposal Site. Science of the Total Environment, 2016,</a:t>
            </a:r>
            <a:r>
              <a:rPr lang="en" sz="1000">
                <a:solidFill>
                  <a:schemeClr val="dk1"/>
                </a:solidFill>
                <a:uFill>
                  <a:noFill/>
                </a:uFill>
                <a:latin typeface="Times New Roman"/>
                <a:ea typeface="Times New Roman"/>
                <a:cs typeface="Times New Roman"/>
                <a:sym typeface="Times New Roman"/>
                <a:hlinkClick r:id="rId5"/>
              </a:rPr>
              <a:t> </a:t>
            </a:r>
            <a:r>
              <a:rPr lang="en" sz="1000" u="sng">
                <a:solidFill>
                  <a:srgbClr val="1155CC"/>
                </a:solidFill>
                <a:latin typeface="Times New Roman"/>
                <a:ea typeface="Times New Roman"/>
                <a:cs typeface="Times New Roman"/>
                <a:sym typeface="Times New Roman"/>
                <a:hlinkClick r:id="rId5"/>
              </a:rPr>
              <a:t>http://www.sciencedirect.com/science/article/pii/S0048969716305356</a:t>
            </a:r>
            <a:r>
              <a:rPr lang="en" sz="1000">
                <a:solidFill>
                  <a:schemeClr val="dk1"/>
                </a:solidFill>
                <a:latin typeface="Times New Roman"/>
                <a:ea typeface="Times New Roman"/>
                <a:cs typeface="Times New Roman"/>
                <a:sym typeface="Times New Roman"/>
              </a:rPr>
              <a:t>.</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1600"/>
              </a:spcAft>
              <a:buNone/>
            </a:pPr>
            <a:endParaRPr sz="1000"/>
          </a:p>
        </p:txBody>
      </p:sp>
      <p:pic>
        <p:nvPicPr>
          <p:cNvPr id="239" name="Google Shape;239;p47"/>
          <p:cNvPicPr preferRelativeResize="0"/>
          <p:nvPr/>
        </p:nvPicPr>
        <p:blipFill rotWithShape="1">
          <a:blip r:embed="rId6">
            <a:alphaModFix amt="24000"/>
          </a:blip>
          <a:srcRect l="1623" t="-1912" r="596" b="8611"/>
          <a:stretch/>
        </p:blipFill>
        <p:spPr>
          <a:xfrm>
            <a:off x="-96000" y="-150875"/>
            <a:ext cx="9240002" cy="55001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48"/>
          <p:cNvPicPr preferRelativeResize="0"/>
          <p:nvPr/>
        </p:nvPicPr>
        <p:blipFill rotWithShape="1">
          <a:blip r:embed="rId3">
            <a:alphaModFix amt="24000"/>
          </a:blip>
          <a:srcRect l="1623" t="-1912" r="596" b="8611"/>
          <a:stretch/>
        </p:blipFill>
        <p:spPr>
          <a:xfrm>
            <a:off x="-96000" y="-150875"/>
            <a:ext cx="9240002" cy="5500125"/>
          </a:xfrm>
          <a:prstGeom prst="rect">
            <a:avLst/>
          </a:prstGeom>
          <a:noFill/>
          <a:ln>
            <a:noFill/>
          </a:ln>
        </p:spPr>
      </p:pic>
      <p:sp>
        <p:nvSpPr>
          <p:cNvPr id="245" name="Google Shape;245;p48"/>
          <p:cNvSpPr txBox="1">
            <a:spLocks noGrp="1"/>
          </p:cNvSpPr>
          <p:nvPr>
            <p:ph type="title"/>
          </p:nvPr>
        </p:nvSpPr>
        <p:spPr>
          <a:xfrm>
            <a:off x="311700" y="215675"/>
            <a:ext cx="8520600" cy="71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b="1">
                <a:latin typeface="Times New Roman"/>
                <a:ea typeface="Times New Roman"/>
                <a:cs typeface="Times New Roman"/>
                <a:sym typeface="Times New Roman"/>
              </a:rPr>
              <a:t>Resources </a:t>
            </a:r>
            <a:endParaRPr sz="3000" b="1">
              <a:latin typeface="Times New Roman"/>
              <a:ea typeface="Times New Roman"/>
              <a:cs typeface="Times New Roman"/>
              <a:sym typeface="Times New Roman"/>
            </a:endParaRPr>
          </a:p>
        </p:txBody>
      </p:sp>
      <p:sp>
        <p:nvSpPr>
          <p:cNvPr id="246" name="Google Shape;246;p48"/>
          <p:cNvSpPr txBox="1">
            <a:spLocks noGrp="1"/>
          </p:cNvSpPr>
          <p:nvPr>
            <p:ph type="body" idx="1"/>
          </p:nvPr>
        </p:nvSpPr>
        <p:spPr>
          <a:xfrm>
            <a:off x="311700" y="931175"/>
            <a:ext cx="8520600" cy="412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31. Kassotis, et. al. Endocrine-disrupting Activity of Hydraulic Fracturing Chemicals and Adverse Health Outcomes After Prenatal Exposure in Male Mice Endocrinology, 2015.</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32. Kassotis, et.al. Adverse Reproductive and Developmental Health Outcomes Following Prenatal Exposure to a Hydraulic Fracturing Chemical Mixture in Female C57BI/6 Mice. Endocrinology, 2016.</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33. ‘Meyer, D L, Fracking Linked to Cancer-Causing Chemicals, New YSPH Study Finds’, October 2016,</a:t>
            </a:r>
            <a:r>
              <a:rPr lang="en" sz="1000">
                <a:solidFill>
                  <a:schemeClr val="dk1"/>
                </a:solidFill>
                <a:uFill>
                  <a:noFill/>
                </a:uFill>
                <a:latin typeface="Times New Roman"/>
                <a:ea typeface="Times New Roman"/>
                <a:cs typeface="Times New Roman"/>
                <a:sym typeface="Times New Roman"/>
                <a:hlinkClick r:id="rId4"/>
              </a:rPr>
              <a:t> </a:t>
            </a:r>
            <a:r>
              <a:rPr lang="en" sz="1000" u="sng">
                <a:solidFill>
                  <a:srgbClr val="1155CC"/>
                </a:solidFill>
                <a:latin typeface="Times New Roman"/>
                <a:ea typeface="Times New Roman"/>
                <a:cs typeface="Times New Roman"/>
                <a:sym typeface="Times New Roman"/>
                <a:hlinkClick r:id="rId4"/>
              </a:rPr>
              <a:t>http://publichealth.yale.edu/news/article.aspx?id=13714</a:t>
            </a:r>
            <a:r>
              <a:rPr lang="en" sz="1000">
                <a:solidFill>
                  <a:schemeClr val="dk1"/>
                </a:solidFill>
                <a:latin typeface="Times New Roman"/>
                <a:ea typeface="Times New Roman"/>
                <a:cs typeface="Times New Roman"/>
                <a:sym typeface="Times New Roman"/>
              </a:rPr>
              <a:t> .</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34. Shaina, L. S., et al., (2015). Perinatal outcomes and unconventional natural gas operations in southwest Pennsylvania. PLoS One, 10.</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35. McKenzie, L. M., et al., (2014). Birth outcomes and maternal residential proximity to natural gas development in rural Colorado. Environmental Health Perspectives, 122.</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36. Solotaroff, P. (2015). What’s killing the babies of Vernal, Utah? Rolling Stone.</a:t>
            </a:r>
            <a:r>
              <a:rPr lang="en" sz="1000">
                <a:solidFill>
                  <a:schemeClr val="dk1"/>
                </a:solidFill>
                <a:uFill>
                  <a:noFill/>
                </a:uFill>
                <a:latin typeface="Times New Roman"/>
                <a:ea typeface="Times New Roman"/>
                <a:cs typeface="Times New Roman"/>
                <a:sym typeface="Times New Roman"/>
                <a:hlinkClick r:id="rId5"/>
              </a:rPr>
              <a:t> </a:t>
            </a:r>
            <a:r>
              <a:rPr lang="en" sz="1000" u="sng">
                <a:solidFill>
                  <a:srgbClr val="1155CC"/>
                </a:solidFill>
                <a:latin typeface="Times New Roman"/>
                <a:ea typeface="Times New Roman"/>
                <a:cs typeface="Times New Roman"/>
                <a:sym typeface="Times New Roman"/>
                <a:hlinkClick r:id="rId5"/>
              </a:rPr>
              <a:t>http://www.rollingstone.com/culture/features/fracking-whats-killing-the-babies-of-vernal-utah-20150622</a:t>
            </a:r>
            <a:r>
              <a:rPr lang="en" sz="1000">
                <a:solidFill>
                  <a:schemeClr val="dk1"/>
                </a:solidFill>
                <a:latin typeface="Times New Roman"/>
                <a:ea typeface="Times New Roman"/>
                <a:cs typeface="Times New Roman"/>
                <a:sym typeface="Times New Roman"/>
              </a:rPr>
              <a:t> .</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37. American Lung Association. (2013). American Lung Association state of the air 2013.</a:t>
            </a:r>
            <a:r>
              <a:rPr lang="en" sz="1000">
                <a:solidFill>
                  <a:schemeClr val="dk1"/>
                </a:solidFill>
                <a:uFill>
                  <a:noFill/>
                </a:uFill>
                <a:latin typeface="Times New Roman"/>
                <a:ea typeface="Times New Roman"/>
                <a:cs typeface="Times New Roman"/>
                <a:sym typeface="Times New Roman"/>
                <a:hlinkClick r:id="rId6"/>
              </a:rPr>
              <a:t> </a:t>
            </a:r>
            <a:r>
              <a:rPr lang="en" sz="1000" u="sng">
                <a:solidFill>
                  <a:srgbClr val="1155CC"/>
                </a:solidFill>
                <a:latin typeface="Times New Roman"/>
                <a:ea typeface="Times New Roman"/>
                <a:cs typeface="Times New Roman"/>
                <a:sym typeface="Times New Roman"/>
                <a:hlinkClick r:id="rId6"/>
              </a:rPr>
              <a:t>http://www.stateoftheair.org/2013/states/utah/uintah-49047.html</a:t>
            </a:r>
            <a:r>
              <a:rPr lang="en" sz="1000">
                <a:solidFill>
                  <a:schemeClr val="dk1"/>
                </a:solidFill>
                <a:latin typeface="Times New Roman"/>
                <a:ea typeface="Times New Roman"/>
                <a:cs typeface="Times New Roman"/>
                <a:sym typeface="Times New Roman"/>
              </a:rPr>
              <a:t> .</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38. Casey, JA., Savitz, DA., Rasmussen, SG., Ogburn,EL., Jonathan Pollak, J., Mercer, DG., Schwartz, BS.. Unconventional Natural Gas Development and Birth Outcomes in Pennsylvania, USA. Epidemiology, 2015,</a:t>
            </a:r>
            <a:r>
              <a:rPr lang="en" sz="1000">
                <a:solidFill>
                  <a:schemeClr val="dk1"/>
                </a:solidFill>
                <a:uFill>
                  <a:noFill/>
                </a:uFill>
                <a:latin typeface="Times New Roman"/>
                <a:ea typeface="Times New Roman"/>
                <a:cs typeface="Times New Roman"/>
                <a:sym typeface="Times New Roman"/>
                <a:hlinkClick r:id="rId7"/>
              </a:rPr>
              <a:t> </a:t>
            </a:r>
            <a:r>
              <a:rPr lang="en" sz="1000" u="sng">
                <a:solidFill>
                  <a:srgbClr val="1155CC"/>
                </a:solidFill>
                <a:latin typeface="Times New Roman"/>
                <a:ea typeface="Times New Roman"/>
                <a:cs typeface="Times New Roman"/>
                <a:sym typeface="Times New Roman"/>
                <a:hlinkClick r:id="rId7"/>
              </a:rPr>
              <a:t>http://www.ncbi.nlm.nih.gov/pubmed/26426945</a:t>
            </a:r>
            <a:r>
              <a:rPr lang="en" sz="1000">
                <a:solidFill>
                  <a:schemeClr val="dk1"/>
                </a:solidFill>
                <a:latin typeface="Times New Roman"/>
                <a:ea typeface="Times New Roman"/>
                <a:cs typeface="Times New Roman"/>
                <a:sym typeface="Times New Roman"/>
              </a:rPr>
              <a:t>.</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39. ‘Meyer, D L, Fracking Linked to Cancer-Causing Chemicals, New YSPH Study Finds’, October 2016,</a:t>
            </a:r>
            <a:r>
              <a:rPr lang="en" sz="1000">
                <a:solidFill>
                  <a:schemeClr val="dk1"/>
                </a:solidFill>
                <a:uFill>
                  <a:noFill/>
                </a:uFill>
                <a:latin typeface="Times New Roman"/>
                <a:ea typeface="Times New Roman"/>
                <a:cs typeface="Times New Roman"/>
                <a:sym typeface="Times New Roman"/>
                <a:hlinkClick r:id="rId4"/>
              </a:rPr>
              <a:t> </a:t>
            </a:r>
            <a:r>
              <a:rPr lang="en" sz="1000" u="sng">
                <a:solidFill>
                  <a:srgbClr val="1155CC"/>
                </a:solidFill>
                <a:latin typeface="Times New Roman"/>
                <a:ea typeface="Times New Roman"/>
                <a:cs typeface="Times New Roman"/>
                <a:sym typeface="Times New Roman"/>
                <a:hlinkClick r:id="rId4"/>
              </a:rPr>
              <a:t>http://publichealth.yale.edu/news/article.aspx?id=13714</a:t>
            </a:r>
            <a:r>
              <a:rPr lang="en" sz="1000">
                <a:solidFill>
                  <a:schemeClr val="dk1"/>
                </a:solidFill>
                <a:latin typeface="Times New Roman"/>
                <a:ea typeface="Times New Roman"/>
                <a:cs typeface="Times New Roman"/>
                <a:sym typeface="Times New Roman"/>
              </a:rPr>
              <a:t> .</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000">
                <a:solidFill>
                  <a:schemeClr val="dk1"/>
                </a:solidFill>
                <a:latin typeface="Times New Roman"/>
                <a:ea typeface="Times New Roman"/>
                <a:cs typeface="Times New Roman"/>
                <a:sym typeface="Times New Roman"/>
              </a:rPr>
              <a:t>40. Drilling without fail: A review of empirical data on well failure in oil and gas wells, FoE EWNI 2014 https://www.foe.co.uk/sites/default/files/downloads/drilling-without-fail-review-empirical-data-well-failure-oil-gas-wells- 46473.pdf .</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160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9"/>
          <p:cNvSpPr txBox="1">
            <a:spLocks noGrp="1"/>
          </p:cNvSpPr>
          <p:nvPr>
            <p:ph type="title"/>
          </p:nvPr>
        </p:nvSpPr>
        <p:spPr>
          <a:xfrm>
            <a:off x="311700" y="91925"/>
            <a:ext cx="8520600" cy="62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000" b="1">
                <a:latin typeface="Times New Roman"/>
                <a:ea typeface="Times New Roman"/>
                <a:cs typeface="Times New Roman"/>
                <a:sym typeface="Times New Roman"/>
              </a:rPr>
              <a:t>Resources</a:t>
            </a:r>
            <a:endParaRPr sz="3000" b="1">
              <a:latin typeface="Times New Roman"/>
              <a:ea typeface="Times New Roman"/>
              <a:cs typeface="Times New Roman"/>
              <a:sym typeface="Times New Roman"/>
            </a:endParaRPr>
          </a:p>
        </p:txBody>
      </p:sp>
      <p:sp>
        <p:nvSpPr>
          <p:cNvPr id="252" name="Google Shape;252;p49"/>
          <p:cNvSpPr txBox="1">
            <a:spLocks noGrp="1"/>
          </p:cNvSpPr>
          <p:nvPr>
            <p:ph type="body" idx="1"/>
          </p:nvPr>
        </p:nvSpPr>
        <p:spPr>
          <a:xfrm>
            <a:off x="311700" y="715325"/>
            <a:ext cx="8520600" cy="4268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41. Lauer, NE., Harkness, JS., Vengosh,A. Brine Spills Associated with Unconventional Oil Development in North Dakota. Environmental Science &amp; Technology, 2016. DOI: 10.1021/acs. est.5b06349</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42. Pennsylvania Department of Environmental Protection. (2014). Water supply determination letters. </a:t>
            </a:r>
            <a:r>
              <a:rPr lang="en" sz="1000" u="sng">
                <a:solidFill>
                  <a:srgbClr val="1155CC"/>
                </a:solidFill>
                <a:latin typeface="Times New Roman"/>
                <a:ea typeface="Times New Roman"/>
                <a:cs typeface="Times New Roman"/>
                <a:sym typeface="Times New Roman"/>
                <a:hlinkClick r:id="rId3"/>
              </a:rPr>
              <a:t>http://files.dep.state.pa.us/OilGas/BOGM/BOGMPortalFiles/OilGasReports/Determination_Letters/Regional_Determination_Letters.pdf</a:t>
            </a:r>
            <a:r>
              <a:rPr lang="en" sz="1000">
                <a:solidFill>
                  <a:schemeClr val="dk1"/>
                </a:solidFill>
                <a:latin typeface="Times New Roman"/>
                <a:ea typeface="Times New Roman"/>
                <a:cs typeface="Times New Roman"/>
                <a:sym typeface="Times New Roman"/>
              </a:rPr>
              <a:t> .</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43. Rasmussen, SG., Ogburn, EL., McCormack, M., Casey, JA., Bandeen-Roche, K., Mercer, DG., Schwartz, BS. Association Between Unconventional Natural Gas Development in the Marcellus Shale and Asthma Exacerbations JAMA Internal Medicine, 2016,</a:t>
            </a:r>
            <a:r>
              <a:rPr lang="en" sz="1000">
                <a:solidFill>
                  <a:schemeClr val="dk1"/>
                </a:solidFill>
                <a:uFill>
                  <a:noFill/>
                </a:uFill>
                <a:latin typeface="Times New Roman"/>
                <a:ea typeface="Times New Roman"/>
                <a:cs typeface="Times New Roman"/>
                <a:sym typeface="Times New Roman"/>
                <a:hlinkClick r:id="rId4"/>
              </a:rPr>
              <a:t> </a:t>
            </a:r>
            <a:r>
              <a:rPr lang="en" sz="1000" u="sng">
                <a:solidFill>
                  <a:srgbClr val="1155CC"/>
                </a:solidFill>
                <a:latin typeface="Times New Roman"/>
                <a:ea typeface="Times New Roman"/>
                <a:cs typeface="Times New Roman"/>
                <a:sym typeface="Times New Roman"/>
                <a:hlinkClick r:id="rId4"/>
              </a:rPr>
              <a:t>http://archinte.jamanetwork.com/article.aspx?articleid=2534153</a:t>
            </a:r>
            <a:r>
              <a:rPr lang="en" sz="1000">
                <a:solidFill>
                  <a:schemeClr val="dk1"/>
                </a:solidFill>
                <a:latin typeface="Times New Roman"/>
                <a:ea typeface="Times New Roman"/>
                <a:cs typeface="Times New Roman"/>
                <a:sym typeface="Times New Roman"/>
              </a:rPr>
              <a:t>.</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44.</a:t>
            </a:r>
            <a:r>
              <a:rPr lang="en" sz="1000">
                <a:solidFill>
                  <a:schemeClr val="dk1"/>
                </a:solidFill>
                <a:uFill>
                  <a:noFill/>
                </a:uFill>
                <a:latin typeface="Times New Roman"/>
                <a:ea typeface="Times New Roman"/>
                <a:cs typeface="Times New Roman"/>
                <a:sym typeface="Times New Roman"/>
                <a:hlinkClick r:id="rId5"/>
              </a:rPr>
              <a:t> </a:t>
            </a:r>
            <a:r>
              <a:rPr lang="en" sz="1000" u="sng">
                <a:solidFill>
                  <a:srgbClr val="1155CC"/>
                </a:solidFill>
                <a:latin typeface="Times New Roman"/>
                <a:ea typeface="Times New Roman"/>
                <a:cs typeface="Times New Roman"/>
                <a:sym typeface="Times New Roman"/>
                <a:hlinkClick r:id="rId5"/>
              </a:rPr>
              <a:t>http://www.eia.gov/todayinenergy/detail.cfm?id=26112</a:t>
            </a:r>
            <a:r>
              <a:rPr lang="en" sz="1000">
                <a:solidFill>
                  <a:schemeClr val="dk1"/>
                </a:solidFill>
                <a:latin typeface="Times New Roman"/>
                <a:ea typeface="Times New Roman"/>
                <a:cs typeface="Times New Roman"/>
                <a:sym typeface="Times New Roman"/>
              </a:rPr>
              <a:t>.</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45. Howarth, RW. Methane emissions and climatic warming risk from hydraulic fracturing and shale gas development: implications for policy Energy and Emission Control Technologies, 2015,</a:t>
            </a:r>
            <a:r>
              <a:rPr lang="en" sz="1000">
                <a:solidFill>
                  <a:schemeClr val="dk1"/>
                </a:solidFill>
                <a:uFill>
                  <a:noFill/>
                </a:uFill>
                <a:latin typeface="Times New Roman"/>
                <a:ea typeface="Times New Roman"/>
                <a:cs typeface="Times New Roman"/>
                <a:sym typeface="Times New Roman"/>
                <a:hlinkClick r:id="rId6"/>
              </a:rPr>
              <a:t> </a:t>
            </a:r>
            <a:r>
              <a:rPr lang="en" sz="1000" u="sng">
                <a:solidFill>
                  <a:srgbClr val="1155CC"/>
                </a:solidFill>
                <a:latin typeface="Times New Roman"/>
                <a:ea typeface="Times New Roman"/>
                <a:cs typeface="Times New Roman"/>
                <a:sym typeface="Times New Roman"/>
                <a:hlinkClick r:id="rId6"/>
              </a:rPr>
              <a:t>https://www.dovepress.com/methane-emissions-and-climatic-warming-risk-from-hydraulic-fracturing--peer-reviewed-articleEECT</a:t>
            </a:r>
            <a:r>
              <a:rPr lang="en" sz="1000">
                <a:solidFill>
                  <a:schemeClr val="dk1"/>
                </a:solidFill>
                <a:latin typeface="Times New Roman"/>
                <a:ea typeface="Times New Roman"/>
                <a:cs typeface="Times New Roman"/>
                <a:sym typeface="Times New Roman"/>
              </a:rPr>
              <a:t>.</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46. Olsen, L. (2014). Fatal truck accidents have spiked during Texas’ ongoing fracking and drilling boom. Houston Chronicle.</a:t>
            </a:r>
            <a:r>
              <a:rPr lang="en" sz="1000">
                <a:solidFill>
                  <a:schemeClr val="dk1"/>
                </a:solidFill>
                <a:uFill>
                  <a:noFill/>
                </a:uFill>
                <a:latin typeface="Times New Roman"/>
                <a:ea typeface="Times New Roman"/>
                <a:cs typeface="Times New Roman"/>
                <a:sym typeface="Times New Roman"/>
                <a:hlinkClick r:id="rId7"/>
              </a:rPr>
              <a:t> </a:t>
            </a:r>
            <a:r>
              <a:rPr lang="en" sz="1000" u="sng">
                <a:solidFill>
                  <a:srgbClr val="1155CC"/>
                </a:solidFill>
                <a:latin typeface="Times New Roman"/>
                <a:ea typeface="Times New Roman"/>
                <a:cs typeface="Times New Roman"/>
                <a:sym typeface="Times New Roman"/>
                <a:hlinkClick r:id="rId7"/>
              </a:rPr>
              <a:t>http://www.houstonchronicle.com/news/article/Fracking-and-hydraulic-drilling-have-brought-a-5747432.php?cmpid=emailpremium&amp;cmpid=email-premium&amp;t=1a9ca10d49c3f0c8a9#/0</a:t>
            </a:r>
            <a:r>
              <a:rPr lang="en" sz="1000">
                <a:solidFill>
                  <a:schemeClr val="dk1"/>
                </a:solidFill>
                <a:latin typeface="Times New Roman"/>
                <a:ea typeface="Times New Roman"/>
                <a:cs typeface="Times New Roman"/>
                <a:sym typeface="Times New Roman"/>
              </a:rPr>
              <a:t> .</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47. Shonkoff, S. B. C., et al., (2015, July 9). Volume II, Chapter 6: Potential impacts of well stimulation on human health in California. In: An Independent Scientific Assessment of Well Stimulation in California. California Council on Science and Technology, Sacramento, CA. Retrieved from</a:t>
            </a:r>
            <a:r>
              <a:rPr lang="en" sz="1000">
                <a:solidFill>
                  <a:schemeClr val="dk1"/>
                </a:solidFill>
                <a:uFill>
                  <a:noFill/>
                </a:uFill>
                <a:latin typeface="Times New Roman"/>
                <a:ea typeface="Times New Roman"/>
                <a:cs typeface="Times New Roman"/>
                <a:sym typeface="Times New Roman"/>
                <a:hlinkClick r:id="rId8"/>
              </a:rPr>
              <a:t> </a:t>
            </a:r>
            <a:r>
              <a:rPr lang="en" sz="1000" u="sng">
                <a:solidFill>
                  <a:srgbClr val="1155CC"/>
                </a:solidFill>
                <a:latin typeface="Times New Roman"/>
                <a:ea typeface="Times New Roman"/>
                <a:cs typeface="Times New Roman"/>
                <a:sym typeface="Times New Roman"/>
                <a:hlinkClick r:id="rId8"/>
              </a:rPr>
              <a:t>http://ccst.us/publications/2015/vol-II-chapter-6.pdf</a:t>
            </a:r>
            <a:r>
              <a:rPr lang="en" sz="1000">
                <a:solidFill>
                  <a:schemeClr val="dk1"/>
                </a:solidFill>
                <a:latin typeface="Times New Roman"/>
                <a:ea typeface="Times New Roman"/>
                <a:cs typeface="Times New Roman"/>
                <a:sym typeface="Times New Roman"/>
              </a:rPr>
              <a:t> .</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48. Health Protection Scotland, (2016). A Health Impact Assessment of Unconventional Oil and Gas in Scotland.</a:t>
            </a:r>
            <a:r>
              <a:rPr lang="en" sz="1000">
                <a:solidFill>
                  <a:schemeClr val="dk1"/>
                </a:solidFill>
                <a:uFill>
                  <a:noFill/>
                </a:uFill>
                <a:latin typeface="Times New Roman"/>
                <a:ea typeface="Times New Roman"/>
                <a:cs typeface="Times New Roman"/>
                <a:sym typeface="Times New Roman"/>
                <a:hlinkClick r:id="rId9"/>
              </a:rPr>
              <a:t> </a:t>
            </a:r>
            <a:r>
              <a:rPr lang="en" sz="1000" u="sng">
                <a:solidFill>
                  <a:srgbClr val="1155CC"/>
                </a:solidFill>
                <a:latin typeface="Times New Roman"/>
                <a:ea typeface="Times New Roman"/>
                <a:cs typeface="Times New Roman"/>
                <a:sym typeface="Times New Roman"/>
                <a:hlinkClick r:id="rId9"/>
              </a:rPr>
              <a:t>http://www.hps.scot.nhs.uk/resourcedocument.aspx?resourceid=3101</a:t>
            </a:r>
            <a:r>
              <a:rPr lang="en" sz="1000">
                <a:solidFill>
                  <a:schemeClr val="dk1"/>
                </a:solidFill>
                <a:latin typeface="Times New Roman"/>
                <a:ea typeface="Times New Roman"/>
                <a:cs typeface="Times New Roman"/>
                <a:sym typeface="Times New Roman"/>
              </a:rPr>
              <a:t> .</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49. Morris, J., Hopkins, J. S., &amp; Jameel, M. (2015). Unequal risk: Slow-motion tragedy for American workers. The Center for Public Integrity.</a:t>
            </a:r>
            <a:r>
              <a:rPr lang="en" sz="1000">
                <a:solidFill>
                  <a:schemeClr val="dk1"/>
                </a:solidFill>
                <a:uFill>
                  <a:noFill/>
                </a:uFill>
                <a:latin typeface="Times New Roman"/>
                <a:ea typeface="Times New Roman"/>
                <a:cs typeface="Times New Roman"/>
                <a:sym typeface="Times New Roman"/>
                <a:hlinkClick r:id="rId10"/>
              </a:rPr>
              <a:t> </a:t>
            </a:r>
            <a:r>
              <a:rPr lang="en" sz="1000" u="sng">
                <a:solidFill>
                  <a:srgbClr val="1155CC"/>
                </a:solidFill>
                <a:latin typeface="Times New Roman"/>
                <a:ea typeface="Times New Roman"/>
                <a:cs typeface="Times New Roman"/>
                <a:sym typeface="Times New Roman"/>
                <a:hlinkClick r:id="rId10"/>
              </a:rPr>
              <a:t>http://www.publicintegrity.org/2015/06/29/17518/slow-motion-tragedy-american-workers</a:t>
            </a:r>
            <a:r>
              <a:rPr lang="en" sz="1000">
                <a:solidFill>
                  <a:schemeClr val="dk1"/>
                </a:solidFill>
                <a:latin typeface="Times New Roman"/>
                <a:ea typeface="Times New Roman"/>
                <a:cs typeface="Times New Roman"/>
                <a:sym typeface="Times New Roman"/>
              </a:rPr>
              <a:t> .</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50. Esswein, E., et al., (2014). Evaluation of some potential chemical risks during flowback operations in unconventional oil and gas extraction: Preliminary results. Journal of Occupational and Environmental Hygiene 11 .</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1600"/>
              </a:spcAft>
              <a:buNone/>
            </a:pPr>
            <a:endParaRPr sz="1000"/>
          </a:p>
        </p:txBody>
      </p:sp>
      <p:pic>
        <p:nvPicPr>
          <p:cNvPr id="253" name="Google Shape;253;p49"/>
          <p:cNvPicPr preferRelativeResize="0"/>
          <p:nvPr/>
        </p:nvPicPr>
        <p:blipFill rotWithShape="1">
          <a:blip r:embed="rId11">
            <a:alphaModFix amt="24000"/>
          </a:blip>
          <a:srcRect l="1623" t="-1912" r="596" b="8611"/>
          <a:stretch/>
        </p:blipFill>
        <p:spPr>
          <a:xfrm>
            <a:off x="-96000" y="-150875"/>
            <a:ext cx="9240002" cy="55001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000" b="1">
                <a:latin typeface="Times New Roman"/>
                <a:ea typeface="Times New Roman"/>
                <a:cs typeface="Times New Roman"/>
                <a:sym typeface="Times New Roman"/>
              </a:rPr>
              <a:t>Resources</a:t>
            </a:r>
            <a:endParaRPr sz="3000" b="1">
              <a:latin typeface="Times New Roman"/>
              <a:ea typeface="Times New Roman"/>
              <a:cs typeface="Times New Roman"/>
              <a:sym typeface="Times New Roman"/>
            </a:endParaRPr>
          </a:p>
        </p:txBody>
      </p:sp>
      <p:sp>
        <p:nvSpPr>
          <p:cNvPr id="259" name="Google Shape;259;p5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51. Concerned Health Professionals of New York &amp; Physicians for Social Responsibility. (2015). Compendium of scientific, medical, and media findings demonstrating risks and harms of fracking. See particularly p. 79</a:t>
            </a:r>
            <a:r>
              <a:rPr lang="en" sz="1000">
                <a:solidFill>
                  <a:schemeClr val="dk1"/>
                </a:solidFill>
                <a:uFill>
                  <a:noFill/>
                </a:uFill>
                <a:latin typeface="Times New Roman"/>
                <a:ea typeface="Times New Roman"/>
                <a:cs typeface="Times New Roman"/>
                <a:sym typeface="Times New Roman"/>
                <a:hlinkClick r:id="rId3"/>
              </a:rPr>
              <a:t> </a:t>
            </a:r>
            <a:r>
              <a:rPr lang="en" sz="1000" u="sng">
                <a:solidFill>
                  <a:srgbClr val="1155CC"/>
                </a:solidFill>
                <a:latin typeface="Times New Roman"/>
                <a:ea typeface="Times New Roman"/>
                <a:cs typeface="Times New Roman"/>
                <a:sym typeface="Times New Roman"/>
                <a:hlinkClick r:id="rId3"/>
              </a:rPr>
              <a:t>http://concernedhealthny.org/compendium/</a:t>
            </a:r>
            <a:r>
              <a:rPr lang="en" sz="1000">
                <a:solidFill>
                  <a:schemeClr val="dk1"/>
                </a:solidFill>
                <a:latin typeface="Times New Roman"/>
                <a:ea typeface="Times New Roman"/>
                <a:cs typeface="Times New Roman"/>
                <a:sym typeface="Times New Roman"/>
              </a:rPr>
              <a:t>.</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52. Huntley &amp; Huntley Energy Exploration, LLC – Gaia Well Site Special Exception Application </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53. Drilling without fail: A review of empirical data on well failure in oil and gas wells, FoE EWNI 2014 https://www.foe.co.uk/sites/default/files/downloads/drilling-without-fail-review-empirical-data-well-failure-oil-gas-wells- 46473.pdf .</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54. Pennsylvania Department of Environmental Protection. (2014). Water supply determination letters. </a:t>
            </a:r>
            <a:r>
              <a:rPr lang="en" sz="1000" u="sng">
                <a:solidFill>
                  <a:srgbClr val="1155CC"/>
                </a:solidFill>
                <a:latin typeface="Times New Roman"/>
                <a:ea typeface="Times New Roman"/>
                <a:cs typeface="Times New Roman"/>
                <a:sym typeface="Times New Roman"/>
                <a:hlinkClick r:id="rId4"/>
              </a:rPr>
              <a:t>http://files.dep.state.pa.us/OilGas/BOGM/BOGMPortalFiles/OilGasReports/Determination_Letters/Regional_Determination_Letters.pdf</a:t>
            </a:r>
            <a:r>
              <a:rPr lang="en" sz="1000">
                <a:solidFill>
                  <a:schemeClr val="dk1"/>
                </a:solidFill>
                <a:latin typeface="Times New Roman"/>
                <a:ea typeface="Times New Roman"/>
                <a:cs typeface="Times New Roman"/>
                <a:sym typeface="Times New Roman"/>
              </a:rPr>
              <a:t> .</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55. Lauer, NE., Harkness, JS., Vengosh,A. Brine Spills Associated with Unconventional Oil Development in North Dakota. Environmental Science &amp; Technology, 2016. DOI: 10.1021/acs. est.5b06349</a:t>
            </a:r>
            <a:endParaRPr sz="1000">
              <a:solidFill>
                <a:schemeClr val="dk1"/>
              </a:solidFill>
              <a:latin typeface="Times New Roman"/>
              <a:ea typeface="Times New Roman"/>
              <a:cs typeface="Times New Roman"/>
              <a:sym typeface="Times New Roman"/>
            </a:endParaRPr>
          </a:p>
          <a:p>
            <a:pPr marL="0" lvl="0" indent="0" algn="l" rtl="0">
              <a:lnSpc>
                <a:spcPct val="103000"/>
              </a:lnSpc>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5</a:t>
            </a:r>
            <a:r>
              <a:rPr lang="en" sz="1000">
                <a:solidFill>
                  <a:srgbClr val="333333"/>
                </a:solidFill>
                <a:highlight>
                  <a:srgbClr val="FFFFFF"/>
                </a:highlight>
                <a:latin typeface="Times New Roman"/>
                <a:ea typeface="Times New Roman"/>
                <a:cs typeface="Times New Roman"/>
                <a:sym typeface="Times New Roman"/>
              </a:rPr>
              <a:t>6. Huntley &amp; Huntley Energy Exploration, LLC – Gaia Well Site Special Exception Application </a:t>
            </a:r>
            <a:r>
              <a:rPr lang="en" sz="1000">
                <a:solidFill>
                  <a:schemeClr val="dk1"/>
                </a:solidFill>
                <a:latin typeface="Times New Roman"/>
                <a:ea typeface="Times New Roman"/>
                <a:cs typeface="Times New Roman"/>
                <a:sym typeface="Times New Roman"/>
              </a:rPr>
              <a:t> </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000">
                <a:solidFill>
                  <a:schemeClr val="dk1"/>
                </a:solidFill>
                <a:latin typeface="Times New Roman"/>
                <a:ea typeface="Times New Roman"/>
                <a:cs typeface="Times New Roman"/>
                <a:sym typeface="Times New Roman"/>
              </a:rPr>
              <a:t>57. Concerned Health Professionals of New York &amp; Physicians for Social Responsibility. (2016, November 17). Compendium of scientific, medical, and media findings demonstrating risks and harms of fracking (unconventional gas and oil extraction) (4th ed.). </a:t>
            </a:r>
            <a:r>
              <a:rPr lang="en" sz="1000" u="sng">
                <a:solidFill>
                  <a:srgbClr val="1155CC"/>
                </a:solidFill>
                <a:latin typeface="Times New Roman"/>
                <a:ea typeface="Times New Roman"/>
                <a:cs typeface="Times New Roman"/>
                <a:sym typeface="Times New Roman"/>
                <a:hlinkClick r:id="rId3"/>
              </a:rPr>
              <a:t>http://concernedhealthny.org/compendium/ </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000">
                <a:solidFill>
                  <a:schemeClr val="dk1"/>
                </a:solidFill>
                <a:latin typeface="Times New Roman"/>
                <a:ea typeface="Times New Roman"/>
                <a:cs typeface="Times New Roman"/>
                <a:sym typeface="Times New Roman"/>
              </a:rPr>
              <a:t>Images all freely downloaded from Pixaby except: </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000" u="sng">
                <a:solidFill>
                  <a:schemeClr val="hlink"/>
                </a:solidFill>
                <a:latin typeface="Times New Roman"/>
                <a:ea typeface="Times New Roman"/>
                <a:cs typeface="Times New Roman"/>
                <a:sym typeface="Times New Roman"/>
                <a:hlinkClick r:id="rId5"/>
              </a:rPr>
              <a:t>https://www.fractracker.org/resources/oil-and-gas-101/fracking-fluid/</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000" u="sng">
                <a:solidFill>
                  <a:schemeClr val="hlink"/>
                </a:solidFill>
                <a:latin typeface="Times New Roman"/>
                <a:ea typeface="Times New Roman"/>
                <a:cs typeface="Times New Roman"/>
                <a:sym typeface="Times New Roman"/>
                <a:hlinkClick r:id="rId6"/>
              </a:rPr>
              <a:t>http://oregondeservesbetter.weebly.com/4-gas-facility-explosions-in-2014-by-williams-co-pipeline-builder.html</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a:p>
          <a:p>
            <a:pPr marL="0" lvl="0" indent="0" algn="l" rtl="0">
              <a:spcBef>
                <a:spcPts val="1600"/>
              </a:spcBef>
              <a:spcAft>
                <a:spcPts val="1600"/>
              </a:spcAft>
              <a:buNone/>
            </a:pPr>
            <a:endParaRPr/>
          </a:p>
        </p:txBody>
      </p:sp>
      <p:pic>
        <p:nvPicPr>
          <p:cNvPr id="260" name="Google Shape;260;p50"/>
          <p:cNvPicPr preferRelativeResize="0"/>
          <p:nvPr/>
        </p:nvPicPr>
        <p:blipFill rotWithShape="1">
          <a:blip r:embed="rId7">
            <a:alphaModFix amt="24000"/>
          </a:blip>
          <a:srcRect l="1623" t="-1912" r="596" b="8611"/>
          <a:stretch/>
        </p:blipFill>
        <p:spPr>
          <a:xfrm>
            <a:off x="-48000" y="-178312"/>
            <a:ext cx="9240002" cy="5500125"/>
          </a:xfrm>
          <a:prstGeom prst="rect">
            <a:avLst/>
          </a:prstGeom>
          <a:noFill/>
          <a:ln>
            <a:noFill/>
          </a:ln>
        </p:spPr>
      </p:pic>
      <p:pic>
        <p:nvPicPr>
          <p:cNvPr id="261" name="Google Shape;261;p50"/>
          <p:cNvPicPr preferRelativeResize="0"/>
          <p:nvPr/>
        </p:nvPicPr>
        <p:blipFill rotWithShape="1">
          <a:blip r:embed="rId8">
            <a:alphaModFix/>
          </a:blip>
          <a:srcRect/>
          <a:stretch/>
        </p:blipFill>
        <p:spPr>
          <a:xfrm>
            <a:off x="7997175" y="3948675"/>
            <a:ext cx="1194828" cy="1194828"/>
          </a:xfrm>
          <a:prstGeom prst="rect">
            <a:avLst/>
          </a:prstGeom>
          <a:noFill/>
          <a:ln>
            <a:noFill/>
          </a:ln>
        </p:spPr>
      </p:pic>
      <p:pic>
        <p:nvPicPr>
          <p:cNvPr id="262" name="Google Shape;262;p50"/>
          <p:cNvPicPr preferRelativeResize="0"/>
          <p:nvPr/>
        </p:nvPicPr>
        <p:blipFill>
          <a:blip r:embed="rId9">
            <a:alphaModFix/>
          </a:blip>
          <a:stretch>
            <a:fillRect/>
          </a:stretch>
        </p:blipFill>
        <p:spPr>
          <a:xfrm>
            <a:off x="6404075" y="3948675"/>
            <a:ext cx="1593104" cy="119482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7"/>
          <p:cNvSpPr txBox="1">
            <a:spLocks noGrp="1"/>
          </p:cNvSpPr>
          <p:nvPr>
            <p:ph type="body" idx="4294967295"/>
          </p:nvPr>
        </p:nvSpPr>
        <p:spPr>
          <a:xfrm>
            <a:off x="235500" y="1015300"/>
            <a:ext cx="5337600" cy="3826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sz="1400">
              <a:solidFill>
                <a:schemeClr val="dk1"/>
              </a:solidFill>
              <a:latin typeface="Times New Roman"/>
              <a:ea typeface="Times New Roman"/>
              <a:cs typeface="Times New Roman"/>
              <a:sym typeface="Times New Roman"/>
            </a:endParaRPr>
          </a:p>
          <a:p>
            <a:pPr marL="0" lvl="0" indent="0" algn="l" rtl="0">
              <a:lnSpc>
                <a:spcPct val="103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lvl="0" indent="0" algn="l" rtl="0">
              <a:spcBef>
                <a:spcPts val="0"/>
              </a:spcBef>
              <a:spcAft>
                <a:spcPts val="1600"/>
              </a:spcAft>
              <a:buNone/>
            </a:pPr>
            <a:endParaRPr/>
          </a:p>
        </p:txBody>
      </p:sp>
      <p:pic>
        <p:nvPicPr>
          <p:cNvPr id="113" name="Google Shape;113;p27"/>
          <p:cNvPicPr preferRelativeResize="0"/>
          <p:nvPr/>
        </p:nvPicPr>
        <p:blipFill>
          <a:blip r:embed="rId3">
            <a:alphaModFix/>
          </a:blip>
          <a:stretch>
            <a:fillRect/>
          </a:stretch>
        </p:blipFill>
        <p:spPr>
          <a:xfrm>
            <a:off x="1750175" y="322150"/>
            <a:ext cx="5643650" cy="4499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28"/>
          <p:cNvPicPr preferRelativeResize="0"/>
          <p:nvPr/>
        </p:nvPicPr>
        <p:blipFill>
          <a:blip r:embed="rId3">
            <a:alphaModFix/>
          </a:blip>
          <a:stretch>
            <a:fillRect/>
          </a:stretch>
        </p:blipFill>
        <p:spPr>
          <a:xfrm>
            <a:off x="1316377" y="632725"/>
            <a:ext cx="6511248" cy="38780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29"/>
          <p:cNvPicPr preferRelativeResize="0"/>
          <p:nvPr/>
        </p:nvPicPr>
        <p:blipFill>
          <a:blip r:embed="rId3">
            <a:alphaModFix/>
          </a:blip>
          <a:stretch>
            <a:fillRect/>
          </a:stretch>
        </p:blipFill>
        <p:spPr>
          <a:xfrm>
            <a:off x="1143000" y="177525"/>
            <a:ext cx="6858006" cy="487040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0"/>
          <p:cNvSpPr txBox="1">
            <a:spLocks noGrp="1"/>
          </p:cNvSpPr>
          <p:nvPr>
            <p:ph type="body" idx="4294967295"/>
          </p:nvPr>
        </p:nvSpPr>
        <p:spPr>
          <a:xfrm>
            <a:off x="311700" y="624250"/>
            <a:ext cx="8520600" cy="2078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a:solidFill>
                <a:schemeClr val="dk1"/>
              </a:solidFill>
              <a:latin typeface="Georgia"/>
              <a:ea typeface="Georgia"/>
              <a:cs typeface="Georgia"/>
              <a:sym typeface="Georgia"/>
            </a:endParaRPr>
          </a:p>
          <a:p>
            <a:pPr marL="0" lvl="0" indent="0" algn="l" rtl="0">
              <a:spcBef>
                <a:spcPts val="0"/>
              </a:spcBef>
              <a:spcAft>
                <a:spcPts val="1600"/>
              </a:spcAft>
              <a:buNone/>
            </a:pPr>
            <a:endParaRPr/>
          </a:p>
        </p:txBody>
      </p:sp>
      <p:pic>
        <p:nvPicPr>
          <p:cNvPr id="129" name="Google Shape;129;p30"/>
          <p:cNvPicPr preferRelativeResize="0"/>
          <p:nvPr/>
        </p:nvPicPr>
        <p:blipFill>
          <a:blip r:embed="rId3">
            <a:alphaModFix/>
          </a:blip>
          <a:stretch>
            <a:fillRect/>
          </a:stretch>
        </p:blipFill>
        <p:spPr>
          <a:xfrm>
            <a:off x="96325" y="579500"/>
            <a:ext cx="3866925" cy="3847375"/>
          </a:xfrm>
          <a:prstGeom prst="rect">
            <a:avLst/>
          </a:prstGeom>
          <a:noFill/>
          <a:ln>
            <a:noFill/>
          </a:ln>
        </p:spPr>
      </p:pic>
      <p:pic>
        <p:nvPicPr>
          <p:cNvPr id="130" name="Google Shape;130;p30" descr="None of these emissions are visible to the naked eye.  See my other video the was shot with a camcorder." title="(C) Compressor station on Button Rd, Dimock, PA as seen with FLIR">
            <a:hlinkClick r:id="rId4"/>
          </p:cNvPr>
          <p:cNvPicPr preferRelativeResize="0"/>
          <p:nvPr/>
        </p:nvPicPr>
        <p:blipFill>
          <a:blip r:embed="rId5">
            <a:alphaModFix/>
          </a:blip>
          <a:stretch>
            <a:fillRect/>
          </a:stretch>
        </p:blipFill>
        <p:spPr>
          <a:xfrm>
            <a:off x="3963250" y="579500"/>
            <a:ext cx="5080250" cy="38473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31"/>
          <p:cNvSpPr txBox="1">
            <a:spLocks noGrp="1"/>
          </p:cNvSpPr>
          <p:nvPr>
            <p:ph type="body" idx="4294967295"/>
          </p:nvPr>
        </p:nvSpPr>
        <p:spPr>
          <a:xfrm>
            <a:off x="311700" y="1083900"/>
            <a:ext cx="8520600" cy="3416400"/>
          </a:xfrm>
          <a:prstGeom prst="rect">
            <a:avLst/>
          </a:prstGeom>
        </p:spPr>
        <p:txBody>
          <a:bodyPr spcFirstLastPara="1" wrap="square" lIns="91425" tIns="91425" rIns="91425" bIns="91425" anchor="t" anchorCtr="0">
            <a:noAutofit/>
          </a:bodyPr>
          <a:lstStyle/>
          <a:p>
            <a:pPr marL="457200" lvl="0" indent="0" algn="l" rtl="0">
              <a:lnSpc>
                <a:spcPct val="150000"/>
              </a:lnSpc>
              <a:spcBef>
                <a:spcPts val="0"/>
              </a:spcBef>
              <a:spcAft>
                <a:spcPts val="0"/>
              </a:spcAft>
              <a:buNone/>
            </a:pPr>
            <a:endParaRPr>
              <a:solidFill>
                <a:srgbClr val="000000"/>
              </a:solidFill>
              <a:latin typeface="Times New Roman"/>
              <a:ea typeface="Times New Roman"/>
              <a:cs typeface="Times New Roman"/>
              <a:sym typeface="Times New Roman"/>
            </a:endParaRPr>
          </a:p>
          <a:p>
            <a:pPr marL="0" lvl="0" indent="0" algn="l" rtl="0">
              <a:spcBef>
                <a:spcPts val="0"/>
              </a:spcBef>
              <a:spcAft>
                <a:spcPts val="1600"/>
              </a:spcAft>
              <a:buNone/>
            </a:pPr>
            <a:endParaRPr/>
          </a:p>
        </p:txBody>
      </p:sp>
      <p:pic>
        <p:nvPicPr>
          <p:cNvPr id="136" name="Google Shape;136;p31"/>
          <p:cNvPicPr preferRelativeResize="0"/>
          <p:nvPr/>
        </p:nvPicPr>
        <p:blipFill>
          <a:blip r:embed="rId3">
            <a:alphaModFix/>
          </a:blip>
          <a:stretch>
            <a:fillRect/>
          </a:stretch>
        </p:blipFill>
        <p:spPr>
          <a:xfrm>
            <a:off x="1111451" y="358864"/>
            <a:ext cx="6921091" cy="44257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32"/>
          <p:cNvSpPr txBox="1">
            <a:spLocks noGrp="1"/>
          </p:cNvSpPr>
          <p:nvPr>
            <p:ph type="title" idx="4294967295"/>
          </p:nvPr>
        </p:nvSpPr>
        <p:spPr>
          <a:xfrm>
            <a:off x="311700" y="193600"/>
            <a:ext cx="8520600" cy="54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endParaRPr b="1">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pic>
        <p:nvPicPr>
          <p:cNvPr id="142" name="Google Shape;142;p32"/>
          <p:cNvPicPr preferRelativeResize="0"/>
          <p:nvPr/>
        </p:nvPicPr>
        <p:blipFill>
          <a:blip r:embed="rId3">
            <a:alphaModFix/>
          </a:blip>
          <a:stretch>
            <a:fillRect/>
          </a:stretch>
        </p:blipFill>
        <p:spPr>
          <a:xfrm>
            <a:off x="690689" y="96797"/>
            <a:ext cx="7762624" cy="49499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33"/>
          <p:cNvSpPr txBox="1">
            <a:spLocks noGrp="1"/>
          </p:cNvSpPr>
          <p:nvPr>
            <p:ph type="body" idx="4294967295"/>
          </p:nvPr>
        </p:nvSpPr>
        <p:spPr>
          <a:xfrm>
            <a:off x="311700" y="813150"/>
            <a:ext cx="5900100" cy="42030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1400">
              <a:solidFill>
                <a:srgbClr val="000000"/>
              </a:solidFill>
              <a:latin typeface="Times New Roman"/>
              <a:ea typeface="Times New Roman"/>
              <a:cs typeface="Times New Roman"/>
              <a:sym typeface="Times New Roman"/>
            </a:endParaRPr>
          </a:p>
          <a:p>
            <a:pPr marL="457200" lvl="0" indent="-304800" algn="l" rtl="0">
              <a:lnSpc>
                <a:spcPct val="150000"/>
              </a:lnSpc>
              <a:spcBef>
                <a:spcPts val="0"/>
              </a:spcBef>
              <a:spcAft>
                <a:spcPts val="0"/>
              </a:spcAft>
              <a:buClr>
                <a:srgbClr val="000000"/>
              </a:buClr>
              <a:buSzPts val="1200"/>
              <a:buFont typeface="Georgia"/>
              <a:buChar char="●"/>
            </a:pPr>
            <a:endParaRPr sz="1200">
              <a:solidFill>
                <a:srgbClr val="000000"/>
              </a:solidFill>
              <a:latin typeface="Georgia"/>
              <a:ea typeface="Georgia"/>
              <a:cs typeface="Georgia"/>
              <a:sym typeface="Georgia"/>
            </a:endParaRPr>
          </a:p>
          <a:p>
            <a:pPr marL="0" lvl="0" indent="0" algn="l" rtl="0">
              <a:spcBef>
                <a:spcPts val="0"/>
              </a:spcBef>
              <a:spcAft>
                <a:spcPts val="1600"/>
              </a:spcAft>
              <a:buNone/>
            </a:pPr>
            <a:endParaRPr/>
          </a:p>
        </p:txBody>
      </p:sp>
      <p:pic>
        <p:nvPicPr>
          <p:cNvPr id="148" name="Google Shape;148;p33"/>
          <p:cNvPicPr preferRelativeResize="0"/>
          <p:nvPr/>
        </p:nvPicPr>
        <p:blipFill>
          <a:blip r:embed="rId3">
            <a:alphaModFix/>
          </a:blip>
          <a:stretch>
            <a:fillRect/>
          </a:stretch>
        </p:blipFill>
        <p:spPr>
          <a:xfrm>
            <a:off x="1337144" y="63675"/>
            <a:ext cx="6469704" cy="50161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1415</TotalTime>
  <Words>3929</Words>
  <Application>Microsoft Office PowerPoint</Application>
  <PresentationFormat>On-screen Show (16:9)</PresentationFormat>
  <Paragraphs>121</Paragraphs>
  <Slides>26</Slides>
  <Notes>26</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26</vt:i4>
      </vt:variant>
    </vt:vector>
  </HeadingPairs>
  <TitlesOfParts>
    <vt:vector size="31" baseType="lpstr">
      <vt:lpstr>Arial</vt:lpstr>
      <vt:lpstr>Georgia</vt:lpstr>
      <vt:lpstr>Times New Roman</vt:lpstr>
      <vt:lpstr>Simple Light</vt:lpstr>
      <vt:lpstr>Simple Light</vt:lpstr>
      <vt:lpstr>Health Impacts of Unconventional Gas Development </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vt:lpstr>
      <vt:lpstr>Resources</vt:lpstr>
      <vt:lpstr>Resources</vt:lpstr>
      <vt:lpstr>Resources </vt:lpstr>
      <vt:lpstr>Resources</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Impacts of Unconventional Gas Development </dc:title>
  <dc:creator>Tammy</dc:creator>
  <cp:lastModifiedBy>Tammy</cp:lastModifiedBy>
  <cp:revision>9</cp:revision>
  <dcterms:modified xsi:type="dcterms:W3CDTF">2019-07-13T04:33:04Z</dcterms:modified>
</cp:coreProperties>
</file>