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60" r:id="rId4"/>
    <p:sldId id="282" r:id="rId5"/>
    <p:sldId id="261" r:id="rId6"/>
    <p:sldId id="276" r:id="rId7"/>
    <p:sldId id="286" r:id="rId8"/>
    <p:sldId id="257" r:id="rId9"/>
    <p:sldId id="279" r:id="rId10"/>
    <p:sldId id="277" r:id="rId11"/>
    <p:sldId id="264" r:id="rId12"/>
    <p:sldId id="266" r:id="rId13"/>
    <p:sldId id="287" r:id="rId14"/>
    <p:sldId id="267" r:id="rId15"/>
    <p:sldId id="289" r:id="rId16"/>
    <p:sldId id="288" r:id="rId17"/>
    <p:sldId id="290" r:id="rId18"/>
    <p:sldId id="272" r:id="rId19"/>
    <p:sldId id="274"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3E2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789" autoAdjust="0"/>
  </p:normalViewPr>
  <p:slideViewPr>
    <p:cSldViewPr snapToGrid="0" snapToObjects="1" showGuides="1">
      <p:cViewPr varScale="1">
        <p:scale>
          <a:sx n="46" d="100"/>
          <a:sy n="46" d="100"/>
        </p:scale>
        <p:origin x="1860"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52E8E2-15A2-C846-9935-A9D2938103F4}" type="datetimeFigureOut">
              <a:rPr lang="en-US" smtClean="0"/>
              <a:pPr/>
              <a:t>7/13/2019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84BAED-4179-CB4F-8520-27CE4370DA8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sz="1200" kern="1200" cap="small" dirty="0">
                <a:solidFill>
                  <a:schemeClr val="tx1"/>
                </a:solidFill>
                <a:latin typeface="+mn-lt"/>
                <a:ea typeface="+mn-ea"/>
                <a:cs typeface="+mn-cs"/>
              </a:rPr>
              <a:t>In Pennsylvania at Zoning hearings, the township boards ask</a:t>
            </a:r>
            <a:r>
              <a:rPr lang="en-US" sz="1200" kern="1200" cap="small" baseline="0" dirty="0">
                <a:solidFill>
                  <a:schemeClr val="tx1"/>
                </a:solidFill>
                <a:latin typeface="+mn-lt"/>
                <a:ea typeface="+mn-ea"/>
                <a:cs typeface="+mn-cs"/>
              </a:rPr>
              <a:t> </a:t>
            </a:r>
            <a:r>
              <a:rPr lang="en-US" sz="1200" kern="1200" cap="small" dirty="0">
                <a:solidFill>
                  <a:schemeClr val="tx1"/>
                </a:solidFill>
                <a:latin typeface="+mn-lt"/>
                <a:ea typeface="+mn-ea"/>
                <a:cs typeface="+mn-cs"/>
              </a:rPr>
              <a:t>environmental and health experts to testify. They want to know about the Scientific evidence on fracking. But Frequently the conclusion is that there is inadequate</a:t>
            </a:r>
            <a:r>
              <a:rPr lang="en-US" sz="1200" kern="1200" cap="small" baseline="0" dirty="0">
                <a:solidFill>
                  <a:schemeClr val="tx1"/>
                </a:solidFill>
                <a:latin typeface="+mn-lt"/>
                <a:ea typeface="+mn-ea"/>
                <a:cs typeface="+mn-cs"/>
              </a:rPr>
              <a:t> evidence.</a:t>
            </a:r>
            <a:endParaRPr lang="en-US" sz="1200" kern="1200" cap="small" dirty="0">
              <a:solidFill>
                <a:schemeClr val="tx1"/>
              </a:solidFill>
              <a:latin typeface="+mn-lt"/>
              <a:ea typeface="+mn-ea"/>
              <a:cs typeface="+mn-cs"/>
            </a:endParaRPr>
          </a:p>
          <a:p>
            <a:r>
              <a:rPr lang="en-US" sz="1200" kern="1200" cap="small" dirty="0">
                <a:solidFill>
                  <a:schemeClr val="tx1"/>
                </a:solidFill>
                <a:latin typeface="+mn-lt"/>
                <a:ea typeface="+mn-ea"/>
                <a:cs typeface="+mn-cs"/>
              </a:rPr>
              <a:t>In this talk we will explore the question of data on dangers of</a:t>
            </a:r>
            <a:r>
              <a:rPr lang="en-US" sz="1200" kern="1200" cap="small" baseline="0" dirty="0">
                <a:solidFill>
                  <a:schemeClr val="tx1"/>
                </a:solidFill>
                <a:latin typeface="+mn-lt"/>
                <a:ea typeface="+mn-ea"/>
                <a:cs typeface="+mn-cs"/>
              </a:rPr>
              <a:t> fracking </a:t>
            </a:r>
            <a:r>
              <a:rPr lang="en-US" sz="1200" kern="1200" cap="small" dirty="0">
                <a:solidFill>
                  <a:schemeClr val="tx1"/>
                </a:solidFill>
                <a:latin typeface="+mn-lt"/>
                <a:ea typeface="+mn-ea"/>
                <a:cs typeface="+mn-cs"/>
              </a:rPr>
              <a:t>to health, safety and welfare</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cap="small" dirty="0">
                <a:solidFill>
                  <a:schemeClr val="tx1"/>
                </a:solidFill>
                <a:latin typeface="+mn-lt"/>
                <a:ea typeface="+mn-ea"/>
                <a:cs typeface="+mn-cs"/>
              </a:rPr>
              <a:t>Ingestion is another familiar exposure pathway. Many impacted communities find out that their water quality has been compromised and that they have been drinking contaminated water. Several studies have demonstrated pollution of well water as a result of neighboring oil and gas activities. Another source of ingestion is from contaminated soil.</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What we classify as hazards like carcinogens may cause health risks when they are exposed through the skin. </a:t>
            </a:r>
          </a:p>
          <a:p>
            <a:r>
              <a:rPr lang="en-US" sz="1200" kern="1200" cap="small" dirty="0">
                <a:solidFill>
                  <a:schemeClr val="tx1"/>
                </a:solidFill>
                <a:latin typeface="+mn-lt"/>
                <a:ea typeface="+mn-ea"/>
                <a:cs typeface="+mn-cs"/>
              </a:rPr>
              <a:t>this is a picture of a rash on the foot of an oil and gas worker after they stood ankle deep in water mixed with </a:t>
            </a:r>
            <a:r>
              <a:rPr lang="en-US" sz="1200" kern="1200" cap="small" dirty="0" err="1">
                <a:solidFill>
                  <a:schemeClr val="tx1"/>
                </a:solidFill>
                <a:latin typeface="+mn-lt"/>
                <a:ea typeface="+mn-ea"/>
                <a:cs typeface="+mn-cs"/>
              </a:rPr>
              <a:t>frack</a:t>
            </a:r>
            <a:r>
              <a:rPr lang="en-US" sz="1200" kern="1200" cap="small" dirty="0">
                <a:solidFill>
                  <a:schemeClr val="tx1"/>
                </a:solidFill>
                <a:latin typeface="+mn-lt"/>
                <a:ea typeface="+mn-ea"/>
                <a:cs typeface="+mn-cs"/>
              </a:rPr>
              <a:t> waste.</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There are other pathways of exposures that may not involve direct contact. </a:t>
            </a:r>
          </a:p>
          <a:p>
            <a:r>
              <a:rPr lang="en-US" sz="1200" kern="1200" cap="small" dirty="0">
                <a:solidFill>
                  <a:schemeClr val="tx1"/>
                </a:solidFill>
                <a:latin typeface="+mn-lt"/>
                <a:ea typeface="+mn-ea"/>
                <a:cs typeface="+mn-cs"/>
              </a:rPr>
              <a:t>Noise is an example of what we call a physical hazard and it has been linked to short and long term health problems and studies show that oil and gas infrastructure are associated with significant amount of noise. </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cap="small" dirty="0">
                <a:solidFill>
                  <a:schemeClr val="tx1"/>
                </a:solidFill>
                <a:latin typeface="+mn-lt"/>
                <a:ea typeface="+mn-ea"/>
                <a:cs typeface="+mn-cs"/>
              </a:rPr>
              <a:t>A comprehensive document titled compendium of scientific, medical and media findings has been put together by concerned health professionals of NY and physicians for social responsibility has helped edit the last three versions. This is the 5</a:t>
            </a:r>
            <a:r>
              <a:rPr lang="en-US" sz="1200" kern="1200" cap="small" baseline="30000" dirty="0">
                <a:solidFill>
                  <a:schemeClr val="tx1"/>
                </a:solidFill>
                <a:latin typeface="+mn-lt"/>
                <a:ea typeface="+mn-ea"/>
                <a:cs typeface="+mn-cs"/>
              </a:rPr>
              <a:t>th</a:t>
            </a:r>
            <a:r>
              <a:rPr lang="en-US" sz="1200" kern="1200" cap="small" dirty="0">
                <a:solidFill>
                  <a:schemeClr val="tx1"/>
                </a:solidFill>
                <a:latin typeface="+mn-lt"/>
                <a:ea typeface="+mn-ea"/>
                <a:cs typeface="+mn-cs"/>
              </a:rPr>
              <a:t> edition and it summarized the body of scientific literature on fracking.  </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cap="small" dirty="0">
                <a:solidFill>
                  <a:schemeClr val="tx1"/>
                </a:solidFill>
                <a:latin typeface="+mn-lt"/>
                <a:ea typeface="+mn-ea"/>
                <a:cs typeface="+mn-cs"/>
              </a:rPr>
              <a:t>There are many barriers to utilizing this large body of research</a:t>
            </a:r>
          </a:p>
          <a:p>
            <a:r>
              <a:rPr lang="en-US" sz="1200" kern="1200" cap="small" dirty="0">
                <a:solidFill>
                  <a:schemeClr val="tx1"/>
                </a:solidFill>
                <a:latin typeface="+mn-lt"/>
                <a:ea typeface="+mn-ea"/>
                <a:cs typeface="+mn-cs"/>
              </a:rPr>
              <a:t>Some are Patient-based like they may Feel they will not be heard</a:t>
            </a:r>
          </a:p>
          <a:p>
            <a:r>
              <a:rPr lang="en-US" sz="1200" kern="1200" cap="small" dirty="0">
                <a:solidFill>
                  <a:schemeClr val="tx1"/>
                </a:solidFill>
                <a:latin typeface="+mn-lt"/>
                <a:ea typeface="+mn-ea"/>
                <a:cs typeface="+mn-cs"/>
              </a:rPr>
              <a:t>some are Provider-based for example they may feel pressure from the hospital if the industry has been funding equipment purchase or build out of that health care facility </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1C3D933B-2D9C-1647-8751-31239AA00D0F}" type="slidenum">
              <a:rPr lang="en-US"/>
              <a:pPr/>
              <a:t>16</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w="9525"/>
        </p:spPr>
        <p:txBody>
          <a:bodyPr/>
          <a:lstStyle/>
          <a:p>
            <a:r>
              <a:rPr lang="en-US" sz="1200" kern="1200" cap="small" dirty="0">
                <a:solidFill>
                  <a:schemeClr val="tx1"/>
                </a:solidFill>
                <a:latin typeface="+mn-lt"/>
                <a:ea typeface="+mn-ea"/>
                <a:cs typeface="+mn-cs"/>
              </a:rPr>
              <a:t>Why is it hard to simply prove causality and put in place evidence based clinical practices?</a:t>
            </a:r>
          </a:p>
          <a:p>
            <a:r>
              <a:rPr lang="en-US" sz="1200" kern="1200" cap="small" dirty="0">
                <a:solidFill>
                  <a:schemeClr val="tx1"/>
                </a:solidFill>
                <a:latin typeface="+mn-lt"/>
                <a:ea typeface="+mn-ea"/>
                <a:cs typeface="+mn-cs"/>
              </a:rPr>
              <a:t>Use of Chemical do not require baseline toxicological health data and if</a:t>
            </a:r>
            <a:r>
              <a:rPr lang="en-US" sz="1200" kern="1200" cap="small" baseline="0" dirty="0">
                <a:solidFill>
                  <a:schemeClr val="tx1"/>
                </a:solidFill>
                <a:latin typeface="+mn-lt"/>
                <a:ea typeface="+mn-ea"/>
                <a:cs typeface="+mn-cs"/>
              </a:rPr>
              <a:t> there is any industry data, sharing is voluntary </a:t>
            </a:r>
            <a:endParaRPr lang="en-US" sz="1200" kern="1200" cap="small" dirty="0">
              <a:solidFill>
                <a:schemeClr val="tx1"/>
              </a:solidFill>
              <a:latin typeface="+mn-lt"/>
              <a:ea typeface="+mn-ea"/>
              <a:cs typeface="+mn-cs"/>
            </a:endParaRPr>
          </a:p>
          <a:p>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 </a:t>
            </a:r>
          </a:p>
          <a:p>
            <a:r>
              <a:rPr lang="en-US" sz="1200" kern="1200" cap="small" dirty="0">
                <a:solidFill>
                  <a:schemeClr val="tx1"/>
                </a:solidFill>
                <a:latin typeface="+mn-lt"/>
                <a:ea typeface="+mn-ea"/>
                <a:cs typeface="+mn-cs"/>
              </a:rPr>
              <a:t>In the US There has always been a long lag time between scientific evidence, accepted clinical practice and nation wide policy</a:t>
            </a:r>
          </a:p>
          <a:p>
            <a:r>
              <a:rPr lang="en-US" sz="1200" kern="1200" cap="small" dirty="0">
                <a:solidFill>
                  <a:schemeClr val="tx1"/>
                </a:solidFill>
                <a:latin typeface="+mn-lt"/>
                <a:ea typeface="+mn-ea"/>
                <a:cs typeface="+mn-cs"/>
              </a:rPr>
              <a:t>First </a:t>
            </a:r>
            <a:r>
              <a:rPr lang="en-US" sz="1200" kern="1200" cap="small" dirty="0" err="1">
                <a:solidFill>
                  <a:schemeClr val="tx1"/>
                </a:solidFill>
                <a:latin typeface="+mn-lt"/>
                <a:ea typeface="+mn-ea"/>
                <a:cs typeface="+mn-cs"/>
              </a:rPr>
              <a:t>epi</a:t>
            </a:r>
            <a:r>
              <a:rPr lang="en-US" sz="1200" kern="1200" cap="small" dirty="0">
                <a:solidFill>
                  <a:schemeClr val="tx1"/>
                </a:solidFill>
                <a:latin typeface="+mn-lt"/>
                <a:ea typeface="+mn-ea"/>
                <a:cs typeface="+mn-cs"/>
              </a:rPr>
              <a:t> study on asbestos was in 1950’s but the plants were not shut down until late 1980’s.</a:t>
            </a:r>
          </a:p>
          <a:p>
            <a:r>
              <a:rPr lang="en-US" sz="1200" kern="1200" cap="small" dirty="0">
                <a:solidFill>
                  <a:schemeClr val="tx1"/>
                </a:solidFill>
                <a:latin typeface="+mn-lt"/>
                <a:ea typeface="+mn-ea"/>
                <a:cs typeface="+mn-cs"/>
              </a:rPr>
              <a:t>First case of pediatric lead poisoning was first described in 1892 but lead was not outlawed in US until 1970’s</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We need to shift from a business culture that puts the burden on people to provide proof of harm to one where the onus is on the industry to provide initial robust and adequate proof of safety</a:t>
            </a:r>
          </a:p>
          <a:p>
            <a:r>
              <a:rPr lang="en-US" sz="1200" kern="1200" cap="small" dirty="0">
                <a:solidFill>
                  <a:schemeClr val="tx1"/>
                </a:solidFill>
                <a:latin typeface="+mn-lt"/>
                <a:ea typeface="+mn-ea"/>
                <a:cs typeface="+mn-cs"/>
              </a:rPr>
              <a:t>Europe has shown that this will not retard growth and innovation</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What can all public health professionals do?</a:t>
            </a:r>
          </a:p>
          <a:p>
            <a:r>
              <a:rPr lang="en-US" sz="1200" kern="1200" cap="small" dirty="0">
                <a:solidFill>
                  <a:schemeClr val="tx1"/>
                </a:solidFill>
                <a:latin typeface="+mn-lt"/>
                <a:ea typeface="+mn-ea"/>
                <a:cs typeface="+mn-cs"/>
              </a:rPr>
              <a:t> </a:t>
            </a:r>
          </a:p>
          <a:p>
            <a:r>
              <a:rPr lang="en-US" sz="1200" kern="1200" cap="small" dirty="0">
                <a:solidFill>
                  <a:schemeClr val="tx1"/>
                </a:solidFill>
                <a:latin typeface="+mn-lt"/>
                <a:ea typeface="+mn-ea"/>
                <a:cs typeface="+mn-cs"/>
              </a:rPr>
              <a:t>Educate themselves and be the information source for their local policy makers </a:t>
            </a:r>
          </a:p>
          <a:p>
            <a:r>
              <a:rPr lang="en-US" sz="1200" kern="1200" cap="small" dirty="0">
                <a:solidFill>
                  <a:schemeClr val="tx1"/>
                </a:solidFill>
                <a:latin typeface="+mn-lt"/>
                <a:ea typeface="+mn-ea"/>
                <a:cs typeface="+mn-cs"/>
              </a:rPr>
              <a:t>Shine the light on scientific evidence and disseminate that information by doing things like Writing to their local newspapers</a:t>
            </a:r>
          </a:p>
          <a:p>
            <a:r>
              <a:rPr lang="en-US" sz="1200" kern="1200" cap="small" dirty="0">
                <a:solidFill>
                  <a:schemeClr val="tx1"/>
                </a:solidFill>
                <a:latin typeface="+mn-lt"/>
                <a:ea typeface="+mn-ea"/>
                <a:cs typeface="+mn-cs"/>
              </a:rPr>
              <a:t>And most importantly vote</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Health care providers have access to an increasing amount</a:t>
            </a:r>
            <a:r>
              <a:rPr lang="en-US" sz="1200" kern="1200" cap="small" baseline="0" dirty="0">
                <a:solidFill>
                  <a:schemeClr val="tx1"/>
                </a:solidFill>
                <a:latin typeface="+mn-lt"/>
                <a:ea typeface="+mn-ea"/>
                <a:cs typeface="+mn-cs"/>
              </a:rPr>
              <a:t> of </a:t>
            </a:r>
            <a:r>
              <a:rPr lang="en-US" sz="1200" kern="1200" cap="small" dirty="0">
                <a:solidFill>
                  <a:schemeClr val="tx1"/>
                </a:solidFill>
                <a:latin typeface="+mn-lt"/>
                <a:ea typeface="+mn-ea"/>
                <a:cs typeface="+mn-cs"/>
              </a:rPr>
              <a:t>research on environmental and health impacts of fracking.</a:t>
            </a:r>
          </a:p>
          <a:p>
            <a:r>
              <a:rPr lang="en-US" sz="1200" kern="1200" cap="small" dirty="0">
                <a:solidFill>
                  <a:schemeClr val="tx1"/>
                </a:solidFill>
                <a:latin typeface="+mn-lt"/>
                <a:ea typeface="+mn-ea"/>
                <a:cs typeface="+mn-cs"/>
              </a:rPr>
              <a:t>But</a:t>
            </a:r>
            <a:r>
              <a:rPr lang="en-US" sz="1200" kern="1200" cap="small" baseline="0" dirty="0">
                <a:solidFill>
                  <a:schemeClr val="tx1"/>
                </a:solidFill>
                <a:latin typeface="+mn-lt"/>
                <a:ea typeface="+mn-ea"/>
                <a:cs typeface="+mn-cs"/>
              </a:rPr>
              <a:t> </a:t>
            </a:r>
            <a:r>
              <a:rPr lang="en-US" sz="1200" kern="1200" cap="small" dirty="0">
                <a:solidFill>
                  <a:schemeClr val="tx1"/>
                </a:solidFill>
                <a:latin typeface="+mn-lt"/>
                <a:ea typeface="+mn-ea"/>
                <a:cs typeface="+mn-cs"/>
              </a:rPr>
              <a:t>sorting through the scientific evidence in</a:t>
            </a:r>
            <a:r>
              <a:rPr lang="en-US" sz="1200" kern="1200" cap="small" baseline="0" dirty="0">
                <a:solidFill>
                  <a:schemeClr val="tx1"/>
                </a:solidFill>
                <a:latin typeface="+mn-lt"/>
                <a:ea typeface="+mn-ea"/>
                <a:cs typeface="+mn-cs"/>
              </a:rPr>
              <a:t> order to </a:t>
            </a:r>
            <a:r>
              <a:rPr lang="en-US" sz="1200" kern="1200" cap="small" dirty="0">
                <a:solidFill>
                  <a:schemeClr val="tx1"/>
                </a:solidFill>
                <a:latin typeface="+mn-lt"/>
                <a:ea typeface="+mn-ea"/>
                <a:cs typeface="+mn-cs"/>
              </a:rPr>
              <a:t>help evaluate and manage the</a:t>
            </a:r>
            <a:r>
              <a:rPr lang="en-US" sz="1200" kern="1200" cap="small" baseline="0" dirty="0">
                <a:solidFill>
                  <a:schemeClr val="tx1"/>
                </a:solidFill>
                <a:latin typeface="+mn-lt"/>
                <a:ea typeface="+mn-ea"/>
                <a:cs typeface="+mn-cs"/>
              </a:rPr>
              <a:t> health</a:t>
            </a:r>
            <a:r>
              <a:rPr lang="en-US" sz="1200" kern="1200" cap="small" dirty="0">
                <a:solidFill>
                  <a:schemeClr val="tx1"/>
                </a:solidFill>
                <a:latin typeface="+mn-lt"/>
                <a:ea typeface="+mn-ea"/>
                <a:cs typeface="+mn-cs"/>
              </a:rPr>
              <a:t> concerns</a:t>
            </a:r>
            <a:r>
              <a:rPr lang="en-US" sz="1200" kern="1200" cap="small" baseline="0" dirty="0">
                <a:solidFill>
                  <a:schemeClr val="tx1"/>
                </a:solidFill>
                <a:latin typeface="+mn-lt"/>
                <a:ea typeface="+mn-ea"/>
                <a:cs typeface="+mn-cs"/>
              </a:rPr>
              <a:t> of impacted</a:t>
            </a:r>
            <a:r>
              <a:rPr lang="en-US" sz="1200" kern="1200" cap="small" dirty="0">
                <a:solidFill>
                  <a:schemeClr val="tx1"/>
                </a:solidFill>
                <a:latin typeface="+mn-lt"/>
                <a:ea typeface="+mn-ea"/>
                <a:cs typeface="+mn-cs"/>
              </a:rPr>
              <a:t> communities is not easy.</a:t>
            </a:r>
          </a:p>
          <a:p>
            <a:r>
              <a:rPr lang="en-US" sz="1200" kern="1200" cap="small" dirty="0">
                <a:solidFill>
                  <a:schemeClr val="tx1"/>
                </a:solidFill>
                <a:latin typeface="+mn-lt"/>
                <a:ea typeface="+mn-ea"/>
                <a:cs typeface="+mn-cs"/>
              </a:rPr>
              <a:t>Let’s unpack some of the evidence</a:t>
            </a:r>
          </a:p>
          <a:p>
            <a:br>
              <a:rPr lang="en-US" dirty="0"/>
            </a:br>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Study done in May 2018 identified about 1300 </a:t>
            </a:r>
            <a:r>
              <a:rPr lang="en-US" baseline="0" dirty="0"/>
              <a:t>citations on health and environment in relation to fracking</a:t>
            </a:r>
          </a:p>
          <a:p>
            <a:r>
              <a:rPr lang="en-US" baseline="0" dirty="0"/>
              <a:t>Of those they selected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Only Peer reviewed literature Published in academic journals</a:t>
            </a:r>
          </a:p>
          <a:p>
            <a:r>
              <a:rPr lang="en-US" dirty="0"/>
              <a:t>Only Direct human health effects</a:t>
            </a:r>
          </a:p>
          <a:p>
            <a:r>
              <a:rPr lang="en-US" dirty="0"/>
              <a:t>Only in English</a:t>
            </a:r>
            <a:r>
              <a:rPr lang="en-US" baseline="0" dirty="0"/>
              <a:t> </a:t>
            </a:r>
            <a:r>
              <a:rPr lang="en-US" dirty="0"/>
              <a:t>Only in USA</a:t>
            </a:r>
          </a:p>
          <a:p>
            <a:r>
              <a:rPr lang="en-US" dirty="0"/>
              <a:t>They were left</a:t>
            </a:r>
            <a:r>
              <a:rPr lang="en-US" baseline="0" dirty="0"/>
              <a:t> with 18 studies of which 16 showed human health impacts</a:t>
            </a:r>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For comparison Ben </a:t>
            </a:r>
            <a:r>
              <a:rPr lang="en-US" sz="1200" kern="1200" cap="small" dirty="0" err="1">
                <a:solidFill>
                  <a:schemeClr val="tx1"/>
                </a:solidFill>
                <a:latin typeface="+mn-lt"/>
                <a:ea typeface="+mn-ea"/>
                <a:cs typeface="+mn-cs"/>
              </a:rPr>
              <a:t>Chipkin</a:t>
            </a:r>
            <a:r>
              <a:rPr lang="en-US" sz="1200" kern="1200" cap="small" dirty="0">
                <a:solidFill>
                  <a:schemeClr val="tx1"/>
                </a:solidFill>
                <a:latin typeface="+mn-lt"/>
                <a:ea typeface="+mn-ea"/>
                <a:cs typeface="+mn-cs"/>
              </a:rPr>
              <a:t> a 2</a:t>
            </a:r>
            <a:r>
              <a:rPr lang="en-US" sz="1200" kern="1200" cap="small" baseline="30000" dirty="0">
                <a:solidFill>
                  <a:schemeClr val="tx1"/>
                </a:solidFill>
                <a:latin typeface="+mn-lt"/>
                <a:ea typeface="+mn-ea"/>
                <a:cs typeface="+mn-cs"/>
              </a:rPr>
              <a:t>nd</a:t>
            </a:r>
            <a:r>
              <a:rPr lang="en-US" sz="1200" kern="1200" cap="small" dirty="0">
                <a:solidFill>
                  <a:schemeClr val="tx1"/>
                </a:solidFill>
                <a:latin typeface="+mn-lt"/>
                <a:ea typeface="+mn-ea"/>
                <a:cs typeface="+mn-cs"/>
              </a:rPr>
              <a:t> year med student at Jefferson</a:t>
            </a:r>
            <a:r>
              <a:rPr lang="en-US" sz="1200" kern="1200" cap="small" baseline="0" dirty="0">
                <a:solidFill>
                  <a:schemeClr val="tx1"/>
                </a:solidFill>
                <a:latin typeface="+mn-lt"/>
                <a:ea typeface="+mn-ea"/>
                <a:cs typeface="+mn-cs"/>
              </a:rPr>
              <a:t> did a literature review on impacts of marijuana on driving</a:t>
            </a:r>
          </a:p>
          <a:p>
            <a:r>
              <a:rPr lang="en-US" sz="1200" kern="1200" cap="small" dirty="0">
                <a:solidFill>
                  <a:schemeClr val="tx1"/>
                </a:solidFill>
                <a:latin typeface="+mn-lt"/>
                <a:ea typeface="+mn-ea"/>
                <a:cs typeface="+mn-cs"/>
              </a:rPr>
              <a:t>He</a:t>
            </a:r>
            <a:r>
              <a:rPr lang="en-US" sz="1200" kern="1200" cap="small" baseline="0" dirty="0">
                <a:solidFill>
                  <a:schemeClr val="tx1"/>
                </a:solidFill>
                <a:latin typeface="+mn-lt"/>
                <a:ea typeface="+mn-ea"/>
                <a:cs typeface="+mn-cs"/>
              </a:rPr>
              <a:t> found 13 studies, 10 of which showed no correlation</a:t>
            </a:r>
            <a:endParaRPr lang="en-US" sz="1200" kern="1200" cap="small" dirty="0">
              <a:solidFill>
                <a:schemeClr val="tx1"/>
              </a:solidFill>
              <a:latin typeface="+mn-lt"/>
              <a:ea typeface="+mn-ea"/>
              <a:cs typeface="+mn-cs"/>
            </a:endParaRPr>
          </a:p>
          <a:p>
            <a:r>
              <a:rPr lang="en-US" sz="1200" kern="1200" cap="small" dirty="0">
                <a:solidFill>
                  <a:schemeClr val="tx1"/>
                </a:solidFill>
                <a:latin typeface="+mn-lt"/>
                <a:ea typeface="+mn-ea"/>
                <a:cs typeface="+mn-cs"/>
              </a:rPr>
              <a:t>Would anyone say there is inadequate data and therefore it is ok to drive after smoking MARIJUANA? </a:t>
            </a:r>
          </a:p>
          <a:p>
            <a:r>
              <a:rPr lang="en-US" sz="1200" kern="1200" cap="small" dirty="0">
                <a:solidFill>
                  <a:schemeClr val="tx1"/>
                </a:solidFill>
                <a:latin typeface="+mn-lt"/>
                <a:ea typeface="+mn-ea"/>
                <a:cs typeface="+mn-cs"/>
              </a:rPr>
              <a:t>Despite a</a:t>
            </a:r>
            <a:r>
              <a:rPr lang="en-US" sz="1200" kern="1200" cap="small" baseline="0" dirty="0">
                <a:solidFill>
                  <a:schemeClr val="tx1"/>
                </a:solidFill>
                <a:latin typeface="+mn-lt"/>
                <a:ea typeface="+mn-ea"/>
                <a:cs typeface="+mn-cs"/>
              </a:rPr>
              <a:t> much higher weight of evidence that is exactly what is said about health impacts of fracking</a:t>
            </a:r>
            <a:endParaRPr lang="en-US" sz="1200" kern="1200" cap="small" dirty="0">
              <a:solidFill>
                <a:schemeClr val="tx1"/>
              </a:solidFill>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The</a:t>
            </a:r>
            <a:r>
              <a:rPr lang="en-US" sz="1200" kern="1200" cap="small" baseline="0" dirty="0">
                <a:solidFill>
                  <a:schemeClr val="tx1"/>
                </a:solidFill>
                <a:latin typeface="+mn-lt"/>
                <a:ea typeface="+mn-ea"/>
                <a:cs typeface="+mn-cs"/>
              </a:rPr>
              <a:t> politics of fossil fuel industry make providers afraid to address the health concerns of impacted people</a:t>
            </a:r>
          </a:p>
          <a:p>
            <a:r>
              <a:rPr lang="en-US" sz="1200" kern="1200" cap="small" baseline="0" dirty="0">
                <a:solidFill>
                  <a:schemeClr val="tx1"/>
                </a:solidFill>
                <a:latin typeface="+mn-lt"/>
                <a:ea typeface="+mn-ea"/>
                <a:cs typeface="+mn-cs"/>
              </a:rPr>
              <a:t>Drawing out the doubt about weight of evidence on fracking health impacts make it </a:t>
            </a:r>
            <a:r>
              <a:rPr lang="en-US" sz="1200" kern="1200" cap="none" baseline="0" dirty="0">
                <a:solidFill>
                  <a:schemeClr val="tx1"/>
                </a:solidFill>
                <a:latin typeface="+mn-lt"/>
                <a:ea typeface="+mn-ea"/>
                <a:cs typeface="+mn-cs"/>
              </a:rPr>
              <a:t>easy for politicians to avoid taking a stand and protect the public </a:t>
            </a:r>
          </a:p>
          <a:p>
            <a:r>
              <a:rPr lang="en-US" sz="1200" kern="1200" cap="none" baseline="0" dirty="0">
                <a:solidFill>
                  <a:schemeClr val="tx1"/>
                </a:solidFill>
                <a:latin typeface="+mn-lt"/>
                <a:ea typeface="+mn-ea"/>
                <a:cs typeface="+mn-cs"/>
              </a:rPr>
              <a:t>So the provider has a crucial role in helping government make the right choices</a:t>
            </a:r>
          </a:p>
          <a:p>
            <a:endParaRPr lang="en-US" sz="1200" kern="1200" cap="small"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AD2DC83-AAE3-684F-A0FD-13E9657061BF}"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There may be a long lag time </a:t>
            </a:r>
            <a:r>
              <a:rPr lang="en-US" sz="1200" kern="1200" cap="small" dirty="0">
                <a:solidFill>
                  <a:schemeClr val="tx1"/>
                </a:solidFill>
                <a:latin typeface="+mn-lt"/>
                <a:ea typeface="+mn-ea"/>
                <a:cs typeface="+mn-cs"/>
              </a:rPr>
              <a:t>between toxic exposures and appearance</a:t>
            </a:r>
            <a:r>
              <a:rPr lang="en-US" sz="1200" kern="1200" cap="small" baseline="0" dirty="0">
                <a:solidFill>
                  <a:schemeClr val="tx1"/>
                </a:solidFill>
                <a:latin typeface="+mn-lt"/>
                <a:ea typeface="+mn-ea"/>
                <a:cs typeface="+mn-cs"/>
              </a:rPr>
              <a:t> of </a:t>
            </a:r>
            <a:r>
              <a:rPr lang="en-US" sz="1200" kern="1200" cap="small" dirty="0">
                <a:solidFill>
                  <a:schemeClr val="tx1"/>
                </a:solidFill>
                <a:latin typeface="+mn-lt"/>
                <a:ea typeface="+mn-ea"/>
                <a:cs typeface="+mn-cs"/>
              </a:rPr>
              <a:t>serious health problems.</a:t>
            </a:r>
            <a:r>
              <a:rPr lang="en-US" sz="1200" kern="1200" cap="small" baseline="0" dirty="0">
                <a:solidFill>
                  <a:schemeClr val="tx1"/>
                </a:solidFill>
                <a:latin typeface="+mn-lt"/>
                <a:ea typeface="+mn-ea"/>
                <a:cs typeface="+mn-cs"/>
              </a:rPr>
              <a:t> Therefore </a:t>
            </a:r>
            <a:r>
              <a:rPr lang="en-US" sz="1200" kern="1200" cap="small" dirty="0">
                <a:solidFill>
                  <a:schemeClr val="tx1"/>
                </a:solidFill>
                <a:latin typeface="+mn-lt"/>
                <a:ea typeface="+mn-ea"/>
                <a:cs typeface="+mn-cs"/>
              </a:rPr>
              <a:t>health care providers will need to make clinical judgments based on best available information.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cap="small" dirty="0">
                <a:solidFill>
                  <a:schemeClr val="tx1"/>
                </a:solidFill>
                <a:latin typeface="+mn-lt"/>
                <a:ea typeface="+mn-ea"/>
                <a:cs typeface="+mn-cs"/>
              </a:rPr>
              <a:t>They need to understand a person’s exposure history and have some knowledge of outcomes of exposure to dangerous chemicals.</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helpful</a:t>
            </a:r>
            <a:r>
              <a:rPr lang="en-US" baseline="0" dirty="0"/>
              <a:t> mnemonic in taking an exposure history is CH2OPD2</a:t>
            </a:r>
          </a:p>
          <a:p>
            <a:r>
              <a:rPr lang="en-US" baseline="0" dirty="0"/>
              <a:t>Which means asking about exposures in the community, at home, as a hobby, in a person’s occupation, their personal habits, in their diet and medications they may take.</a:t>
            </a:r>
          </a:p>
        </p:txBody>
      </p:sp>
      <p:sp>
        <p:nvSpPr>
          <p:cNvPr id="4" name="Slide Number Placeholder 3"/>
          <p:cNvSpPr>
            <a:spLocks noGrp="1"/>
          </p:cNvSpPr>
          <p:nvPr>
            <p:ph type="sldNum" sz="quarter" idx="10"/>
          </p:nvPr>
        </p:nvSpPr>
        <p:spPr/>
        <p:txBody>
          <a:bodyPr/>
          <a:lstStyle/>
          <a:p>
            <a:fld id="{9284BAED-4179-CB4F-8520-27CE4370DA88}"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The core formula in environmental medicine is fairly simple. A hazard can be present but it will be a health risk only when there is an exposure pathway. </a:t>
            </a:r>
          </a:p>
          <a:p>
            <a:r>
              <a:rPr lang="en-US" sz="1200" kern="1200" cap="small" dirty="0">
                <a:solidFill>
                  <a:schemeClr val="tx1"/>
                </a:solidFill>
                <a:latin typeface="+mn-lt"/>
                <a:ea typeface="+mn-ea"/>
                <a:cs typeface="+mn-cs"/>
              </a:rPr>
              <a:t>For example A bottle of pills can be a hazard but it will not cause problems unless the entire bottle is ingested. </a:t>
            </a:r>
          </a:p>
          <a:p>
            <a:r>
              <a:rPr lang="en-US" sz="1200" kern="1200" cap="small" dirty="0">
                <a:solidFill>
                  <a:schemeClr val="tx1"/>
                </a:solidFill>
                <a:latin typeface="+mn-lt"/>
                <a:ea typeface="+mn-ea"/>
                <a:cs typeface="+mn-cs"/>
              </a:rPr>
              <a:t>What are some exposure pathways?</a:t>
            </a:r>
          </a:p>
          <a:p>
            <a:endParaRPr lang="en-US" sz="1200" kern="1200" cap="small"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284BAED-4179-CB4F-8520-27CE4370DA88}"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cap="small" dirty="0">
                <a:solidFill>
                  <a:schemeClr val="tx1"/>
                </a:solidFill>
                <a:latin typeface="+mn-lt"/>
                <a:ea typeface="+mn-ea"/>
                <a:cs typeface="+mn-cs"/>
              </a:rPr>
              <a:t>The one that we’re most familiar with is inhalation. </a:t>
            </a:r>
          </a:p>
          <a:p>
            <a:r>
              <a:rPr lang="en-US" sz="1200" kern="1200" cap="small" dirty="0">
                <a:solidFill>
                  <a:schemeClr val="tx1"/>
                </a:solidFill>
                <a:latin typeface="+mn-lt"/>
                <a:ea typeface="+mn-ea"/>
                <a:cs typeface="+mn-cs"/>
              </a:rPr>
              <a:t>When we inhale the hazardous air pollutants from power plant emissions, we are at risk of not just lung problems, but particles that are small enough pass through to our capillaries and land in other organs in our bodies and result in many other health issues.  </a:t>
            </a:r>
          </a:p>
          <a:p>
            <a:endParaRPr lang="en-US" dirty="0"/>
          </a:p>
        </p:txBody>
      </p:sp>
      <p:sp>
        <p:nvSpPr>
          <p:cNvPr id="4" name="Slide Number Placeholder 3"/>
          <p:cNvSpPr>
            <a:spLocks noGrp="1"/>
          </p:cNvSpPr>
          <p:nvPr>
            <p:ph type="sldNum" sz="quarter" idx="10"/>
          </p:nvPr>
        </p:nvSpPr>
        <p:spPr/>
        <p:txBody>
          <a:bodyPr/>
          <a:lstStyle/>
          <a:p>
            <a:fld id="{9284BAED-4179-CB4F-8520-27CE4370DA88}"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86557D-7C08-954B-BE4B-EF1649702275}" type="datetimeFigureOut">
              <a:rPr lang="en-US" smtClean="0"/>
              <a:pPr/>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6557D-7C08-954B-BE4B-EF1649702275}" type="datetimeFigureOut">
              <a:rPr lang="en-US" smtClean="0"/>
              <a:pPr/>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6557D-7C08-954B-BE4B-EF1649702275}" type="datetimeFigureOut">
              <a:rPr lang="en-US" smtClean="0"/>
              <a:pPr/>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48400" y="2438399"/>
            <a:ext cx="24384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2667000" y="6356350"/>
            <a:ext cx="5638800" cy="365125"/>
          </a:xfrm>
        </p:spPr>
        <p:txBody>
          <a:bodyPr/>
          <a:lstStyle>
            <a:lvl1pPr>
              <a:defRPr sz="900"/>
            </a:lvl1pPr>
          </a:lstStyle>
          <a:p>
            <a:r>
              <a:rPr lang="en-US" dirty="0"/>
              <a:t>Copyright © 2009 </a:t>
            </a:r>
            <a:r>
              <a:rPr lang="en-US" dirty="0" err="1"/>
              <a:t>Wolters</a:t>
            </a:r>
            <a:r>
              <a:rPr lang="en-US" dirty="0"/>
              <a:t> </a:t>
            </a:r>
            <a:r>
              <a:rPr lang="en-US" dirty="0" err="1"/>
              <a:t>Kluwer</a:t>
            </a:r>
            <a:r>
              <a:rPr lang="en-US" dirty="0"/>
              <a:t>. Published by Lippincott Williams &amp; Wilkins.</a:t>
            </a:r>
          </a:p>
        </p:txBody>
      </p:sp>
      <p:sp>
        <p:nvSpPr>
          <p:cNvPr id="7" name="Slide Number Placeholder 6"/>
          <p:cNvSpPr>
            <a:spLocks noGrp="1"/>
          </p:cNvSpPr>
          <p:nvPr>
            <p:ph type="sldNum" sz="quarter" idx="12"/>
          </p:nvPr>
        </p:nvSpPr>
        <p:spPr>
          <a:xfrm>
            <a:off x="8305800" y="6356350"/>
            <a:ext cx="381000" cy="365125"/>
          </a:xfrm>
        </p:spPr>
        <p:txBody>
          <a:bodyPr/>
          <a:lstStyle>
            <a:lvl1pPr>
              <a:defRPr sz="900"/>
            </a:lvl1pPr>
          </a:lstStyle>
          <a:p>
            <a:fld id="{27A13296-8103-46F4-BA41-F532E14F2100}" type="slidenum">
              <a:rPr lang="en-US" smtClean="0"/>
              <a:pPr/>
              <a:t>‹#›</a:t>
            </a:fld>
            <a:endParaRPr lang="en-US" dirty="0"/>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25" y="6324600"/>
            <a:ext cx="1247775" cy="304800"/>
          </a:xfrm>
          <a:prstGeom prst="rect">
            <a:avLst/>
          </a:prstGeom>
        </p:spPr>
      </p:pic>
    </p:spTree>
  </p:cSld>
  <p:clrMapOvr>
    <a:masterClrMapping/>
  </p:clrMapOvr>
  <p:transition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6557D-7C08-954B-BE4B-EF1649702275}" type="datetimeFigureOut">
              <a:rPr lang="en-US" smtClean="0"/>
              <a:pPr/>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86557D-7C08-954B-BE4B-EF1649702275}" type="datetimeFigureOut">
              <a:rPr lang="en-US" smtClean="0"/>
              <a:pPr/>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86557D-7C08-954B-BE4B-EF1649702275}" type="datetimeFigureOut">
              <a:rPr lang="en-US" smtClean="0"/>
              <a:pPr/>
              <a:t>7/13/2019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86557D-7C08-954B-BE4B-EF1649702275}" type="datetimeFigureOut">
              <a:rPr lang="en-US" smtClean="0"/>
              <a:pPr/>
              <a:t>7/13/2019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86557D-7C08-954B-BE4B-EF1649702275}" type="datetimeFigureOut">
              <a:rPr lang="en-US" smtClean="0"/>
              <a:pPr/>
              <a:t>7/13/2019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6557D-7C08-954B-BE4B-EF1649702275}" type="datetimeFigureOut">
              <a:rPr lang="en-US" smtClean="0"/>
              <a:pPr/>
              <a:t>7/13/2019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86557D-7C08-954B-BE4B-EF1649702275}" type="datetimeFigureOut">
              <a:rPr lang="en-US" smtClean="0"/>
              <a:pPr/>
              <a:t>7/13/2019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86557D-7C08-954B-BE4B-EF1649702275}" type="datetimeFigureOut">
              <a:rPr lang="en-US" smtClean="0"/>
              <a:pPr/>
              <a:t>7/13/2019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25CC6-07CB-9D47-AEAB-10B063A29077}" type="slidenum">
              <a:rPr lang="en-US" smtClean="0"/>
              <a:pPr/>
              <a:t>‹#›</a:t>
            </a:fld>
            <a:endParaRPr lang="en-US"/>
          </a:p>
        </p:txBody>
      </p:sp>
    </p:spTree>
  </p:cSld>
  <p:clrMapOvr>
    <a:masterClrMapping/>
  </p:clrMapOvr>
  <p:transition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6557D-7C08-954B-BE4B-EF1649702275}" type="datetimeFigureOut">
              <a:rPr lang="en-US" smtClean="0"/>
              <a:pPr/>
              <a:t>7/13/2019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25CC6-07CB-9D47-AEAB-10B063A2907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Tm="2000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2983"/>
            <a:ext cx="7772400" cy="2717467"/>
          </a:xfrm>
        </p:spPr>
        <p:txBody>
          <a:bodyPr>
            <a:normAutofit/>
          </a:bodyPr>
          <a:lstStyle/>
          <a:p>
            <a:r>
              <a:rPr lang="en-US" dirty="0"/>
              <a:t>Health Impacts of Shale Oil &amp; Gas Development:</a:t>
            </a:r>
            <a:br>
              <a:rPr lang="en-US" dirty="0"/>
            </a:br>
            <a:r>
              <a:rPr lang="en-US" b="1" dirty="0"/>
              <a:t>Role of Health Care Providers</a:t>
            </a:r>
          </a:p>
        </p:txBody>
      </p:sp>
      <p:sp>
        <p:nvSpPr>
          <p:cNvPr id="3" name="Subtitle 2"/>
          <p:cNvSpPr>
            <a:spLocks noGrp="1"/>
          </p:cNvSpPr>
          <p:nvPr>
            <p:ph type="subTitle" idx="1"/>
          </p:nvPr>
        </p:nvSpPr>
        <p:spPr/>
        <p:txBody>
          <a:bodyPr>
            <a:normAutofit fontScale="92500" lnSpcReduction="10000"/>
          </a:bodyPr>
          <a:lstStyle/>
          <a:p>
            <a:r>
              <a:rPr lang="en-US" dirty="0">
                <a:solidFill>
                  <a:schemeClr val="tx1">
                    <a:lumMod val="95000"/>
                    <a:lumOff val="5000"/>
                  </a:schemeClr>
                </a:solidFill>
              </a:rPr>
              <a:t>Physicians for Social Responsibility- PA</a:t>
            </a:r>
          </a:p>
          <a:p>
            <a:r>
              <a:rPr lang="en-US" dirty="0">
                <a:solidFill>
                  <a:schemeClr val="tx1">
                    <a:lumMod val="95000"/>
                    <a:lumOff val="5000"/>
                  </a:schemeClr>
                </a:solidFill>
              </a:rPr>
              <a:t>Presenter: Pouné Saberi, MD, MPH</a:t>
            </a:r>
          </a:p>
          <a:p>
            <a:r>
              <a:rPr lang="en-US" sz="2353" i="1" dirty="0">
                <a:solidFill>
                  <a:schemeClr val="tx1">
                    <a:lumMod val="95000"/>
                    <a:lumOff val="5000"/>
                  </a:schemeClr>
                </a:solidFill>
              </a:rPr>
              <a:t>Occupational &amp; Environmental Medicine </a:t>
            </a:r>
          </a:p>
          <a:p>
            <a:r>
              <a:rPr lang="en-US" sz="2353" i="1" dirty="0">
                <a:solidFill>
                  <a:schemeClr val="tx1">
                    <a:lumMod val="95000"/>
                    <a:lumOff val="5000"/>
                  </a:schemeClr>
                </a:solidFill>
              </a:rPr>
              <a:t>Board of Directors, President</a:t>
            </a:r>
          </a:p>
        </p:txBody>
      </p:sp>
      <p:pic>
        <p:nvPicPr>
          <p:cNvPr id="4" name="Picture 3"/>
          <p:cNvPicPr>
            <a:picLocks noChangeAspect="1"/>
          </p:cNvPicPr>
          <p:nvPr/>
        </p:nvPicPr>
        <p:blipFill>
          <a:blip r:embed="rId2"/>
          <a:stretch>
            <a:fillRect/>
          </a:stretch>
        </p:blipFill>
        <p:spPr>
          <a:xfrm>
            <a:off x="4528520" y="5933599"/>
            <a:ext cx="4587870" cy="882983"/>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9879"/>
            <a:ext cx="7121767" cy="3428999"/>
          </a:xfrm>
          <a:prstGeom prst="rect">
            <a:avLst/>
          </a:prstGeom>
        </p:spPr>
      </p:pic>
      <p:pic>
        <p:nvPicPr>
          <p:cNvPr id="4" name="image8.png"/>
          <p:cNvPicPr>
            <a:picLocks noChangeAspect="1"/>
          </p:cNvPicPr>
          <p:nvPr/>
        </p:nvPicPr>
        <p:blipFill>
          <a:blip r:embed="rId4"/>
          <a:stretch>
            <a:fillRect/>
          </a:stretch>
        </p:blipFill>
        <p:spPr>
          <a:xfrm>
            <a:off x="4787243" y="1"/>
            <a:ext cx="4356757" cy="3448877"/>
          </a:xfrm>
          <a:prstGeom prst="rect">
            <a:avLst/>
          </a:prstGeom>
          <a:ln w="12700">
            <a:miter lim="400000"/>
          </a:ln>
        </p:spPr>
      </p:pic>
      <p:pic>
        <p:nvPicPr>
          <p:cNvPr id="7" name="Picture 6"/>
          <p:cNvPicPr>
            <a:picLocks noChangeAspect="1"/>
          </p:cNvPicPr>
          <p:nvPr/>
        </p:nvPicPr>
        <p:blipFill>
          <a:blip r:embed="rId5"/>
          <a:stretch>
            <a:fillRect/>
          </a:stretch>
        </p:blipFill>
        <p:spPr>
          <a:xfrm>
            <a:off x="3566008" y="3448878"/>
            <a:ext cx="5061255" cy="3429000"/>
          </a:xfrm>
          <a:prstGeom prst="rect">
            <a:avLst/>
          </a:prstGeom>
        </p:spPr>
      </p:pic>
    </p:spTree>
  </p:cSld>
  <p:clrMapOvr>
    <a:masterClrMapping/>
  </p:clrMapOvr>
  <p:transition advTm="2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2527300"/>
            <a:ext cx="4368800" cy="4330700"/>
          </a:xfrm>
          <a:prstGeom prst="rect">
            <a:avLst/>
          </a:prstGeom>
        </p:spPr>
      </p:pic>
      <p:pic>
        <p:nvPicPr>
          <p:cNvPr id="9" name="Picture 8"/>
          <p:cNvPicPr>
            <a:picLocks noChangeAspect="1"/>
          </p:cNvPicPr>
          <p:nvPr/>
        </p:nvPicPr>
        <p:blipFill>
          <a:blip r:embed="rId4"/>
          <a:stretch>
            <a:fillRect/>
          </a:stretch>
        </p:blipFill>
        <p:spPr>
          <a:xfrm>
            <a:off x="6256867" y="26322"/>
            <a:ext cx="2887133" cy="2165350"/>
          </a:xfrm>
          <a:prstGeom prst="rect">
            <a:avLst/>
          </a:prstGeom>
        </p:spPr>
      </p:pic>
      <p:pic>
        <p:nvPicPr>
          <p:cNvPr id="10" name="Picture 9"/>
          <p:cNvPicPr>
            <a:picLocks noChangeAspect="1"/>
          </p:cNvPicPr>
          <p:nvPr/>
        </p:nvPicPr>
        <p:blipFill>
          <a:blip r:embed="rId5"/>
          <a:stretch>
            <a:fillRect/>
          </a:stretch>
        </p:blipFill>
        <p:spPr>
          <a:xfrm>
            <a:off x="0" y="4363372"/>
            <a:ext cx="3326170" cy="2494628"/>
          </a:xfrm>
          <a:prstGeom prst="rect">
            <a:avLst/>
          </a:prstGeom>
        </p:spPr>
      </p:pic>
      <p:pic>
        <p:nvPicPr>
          <p:cNvPr id="13" name="Picture 12"/>
          <p:cNvPicPr>
            <a:picLocks noChangeAspect="1"/>
          </p:cNvPicPr>
          <p:nvPr/>
        </p:nvPicPr>
        <p:blipFill>
          <a:blip r:embed="rId6"/>
          <a:stretch>
            <a:fillRect/>
          </a:stretch>
        </p:blipFill>
        <p:spPr>
          <a:xfrm>
            <a:off x="432422" y="26322"/>
            <a:ext cx="4139578" cy="4139578"/>
          </a:xfrm>
          <a:prstGeom prst="rect">
            <a:avLst/>
          </a:prstGeom>
        </p:spPr>
      </p:pic>
    </p:spTree>
  </p:cSld>
  <p:clrMapOvr>
    <a:masterClrMapping/>
  </p:clrMapOvr>
  <p:transition advTm="2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Route of Exposure</a:t>
            </a:r>
          </a:p>
        </p:txBody>
      </p:sp>
      <p:sp>
        <p:nvSpPr>
          <p:cNvPr id="5" name="Subtitle 4"/>
          <p:cNvSpPr>
            <a:spLocks noGrp="1"/>
          </p:cNvSpPr>
          <p:nvPr>
            <p:ph type="subTitle" idx="1"/>
          </p:nvPr>
        </p:nvSpPr>
        <p:spPr/>
        <p:txBody>
          <a:bodyPr/>
          <a:lstStyle/>
          <a:p>
            <a:r>
              <a:rPr lang="en-US" dirty="0"/>
              <a:t>Dermal</a:t>
            </a:r>
          </a:p>
        </p:txBody>
      </p:sp>
      <p:pic>
        <p:nvPicPr>
          <p:cNvPr id="6" name="Picture 5"/>
          <p:cNvPicPr>
            <a:picLocks noChangeAspect="1"/>
          </p:cNvPicPr>
          <p:nvPr/>
        </p:nvPicPr>
        <p:blipFill>
          <a:blip r:embed="rId3"/>
          <a:stretch>
            <a:fillRect/>
          </a:stretch>
        </p:blipFill>
        <p:spPr>
          <a:xfrm>
            <a:off x="1663701" y="28576"/>
            <a:ext cx="7480299" cy="5610224"/>
          </a:xfrm>
          <a:prstGeom prst="rect">
            <a:avLst/>
          </a:prstGeom>
        </p:spPr>
      </p:pic>
      <p:pic>
        <p:nvPicPr>
          <p:cNvPr id="7" name="Picture 6" descr="fracking hell on me 160.JPG"/>
          <p:cNvPicPr>
            <a:picLocks noChangeAspect="1"/>
          </p:cNvPicPr>
          <p:nvPr/>
        </p:nvPicPr>
        <p:blipFill>
          <a:blip r:embed="rId4"/>
          <a:stretch>
            <a:fillRect/>
          </a:stretch>
        </p:blipFill>
        <p:spPr>
          <a:xfrm>
            <a:off x="0" y="4282076"/>
            <a:ext cx="3433295" cy="2575924"/>
          </a:xfrm>
          <a:prstGeom prst="rect">
            <a:avLst/>
          </a:prstGeom>
        </p:spPr>
      </p:pic>
    </p:spTree>
  </p:cSld>
  <p:clrMapOvr>
    <a:masterClrMapping/>
  </p:clrMapOvr>
  <p:transition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429000"/>
            <a:ext cx="5501897" cy="3429000"/>
          </a:xfrm>
          <a:prstGeom prst="rect">
            <a:avLst/>
          </a:prstGeom>
        </p:spPr>
      </p:pic>
      <p:pic>
        <p:nvPicPr>
          <p:cNvPr id="3" name="Picture 2"/>
          <p:cNvPicPr>
            <a:picLocks noChangeAspect="1"/>
          </p:cNvPicPr>
          <p:nvPr/>
        </p:nvPicPr>
        <p:blipFill>
          <a:blip r:embed="rId4"/>
          <a:stretch>
            <a:fillRect/>
          </a:stretch>
        </p:blipFill>
        <p:spPr>
          <a:xfrm>
            <a:off x="3265715" y="0"/>
            <a:ext cx="5878286" cy="3429000"/>
          </a:xfrm>
          <a:prstGeom prst="rect">
            <a:avLst/>
          </a:prstGeom>
        </p:spPr>
      </p:pic>
    </p:spTree>
  </p:cSld>
  <p:clrMapOvr>
    <a:masterClrMapping/>
  </p:clrMapOvr>
  <p:transition advTm="2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More info on health</a:t>
            </a:r>
            <a:br>
              <a:rPr lang="en-US" dirty="0"/>
            </a:br>
            <a:endParaRPr lang="en-US" dirty="0"/>
          </a:p>
        </p:txBody>
      </p:sp>
      <p:sp>
        <p:nvSpPr>
          <p:cNvPr id="5" name="Subtitle 4"/>
          <p:cNvSpPr>
            <a:spLocks noGrp="1"/>
          </p:cNvSpPr>
          <p:nvPr>
            <p:ph type="subTitle" idx="1"/>
          </p:nvPr>
        </p:nvSpPr>
        <p:spPr/>
        <p:txBody>
          <a:bodyPr/>
          <a:lstStyle/>
          <a:p>
            <a:r>
              <a:rPr lang="en-US" dirty="0"/>
              <a:t>Compendium</a:t>
            </a:r>
          </a:p>
        </p:txBody>
      </p:sp>
      <p:pic>
        <p:nvPicPr>
          <p:cNvPr id="7" name="Picture 6" descr="Screen Shot 2018-10-10 at 9.45.28 PM.png"/>
          <p:cNvPicPr>
            <a:picLocks noChangeAspect="1"/>
          </p:cNvPicPr>
          <p:nvPr/>
        </p:nvPicPr>
        <p:blipFill>
          <a:blip r:embed="rId3"/>
          <a:stretch>
            <a:fillRect/>
          </a:stretch>
        </p:blipFill>
        <p:spPr>
          <a:xfrm>
            <a:off x="1482183" y="0"/>
            <a:ext cx="6179634" cy="6858000"/>
          </a:xfrm>
          <a:prstGeom prst="rect">
            <a:avLst/>
          </a:prstGeom>
        </p:spPr>
      </p:pic>
    </p:spTree>
  </p:cSld>
  <p:clrMapOvr>
    <a:masterClrMapping/>
  </p:clrMapOvr>
  <p:transition advTm="2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386542"/>
            <a:ext cx="4572000" cy="3042458"/>
          </a:xfrm>
          <a:prstGeom prst="rect">
            <a:avLst/>
          </a:prstGeom>
        </p:spPr>
      </p:pic>
      <p:pic>
        <p:nvPicPr>
          <p:cNvPr id="8" name="Picture 7"/>
          <p:cNvPicPr>
            <a:picLocks noChangeAspect="1"/>
          </p:cNvPicPr>
          <p:nvPr/>
        </p:nvPicPr>
        <p:blipFill>
          <a:blip r:embed="rId4"/>
          <a:stretch>
            <a:fillRect/>
          </a:stretch>
        </p:blipFill>
        <p:spPr>
          <a:xfrm>
            <a:off x="4270239" y="3429000"/>
            <a:ext cx="4779071" cy="3186047"/>
          </a:xfrm>
          <a:prstGeom prst="rect">
            <a:avLst/>
          </a:prstGeom>
        </p:spPr>
      </p:pic>
    </p:spTree>
    <p:extLst>
      <p:ext uri="{BB962C8B-B14F-4D97-AF65-F5344CB8AC3E}">
        <p14:creationId xmlns:p14="http://schemas.microsoft.com/office/powerpoint/2010/main" val="156968499"/>
      </p:ext>
    </p:extLst>
  </p:cSld>
  <p:clrMapOvr>
    <a:masterClrMapping/>
  </p:clrMapOvr>
  <p:transition advTm="2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535035" y="2131198"/>
            <a:ext cx="7772400" cy="1219200"/>
            <a:chOff x="768" y="1392"/>
            <a:chExt cx="4896" cy="768"/>
          </a:xfrm>
        </p:grpSpPr>
        <p:sp>
          <p:nvSpPr>
            <p:cNvPr id="26637" name="Rectangle 6"/>
            <p:cNvSpPr>
              <a:spLocks noChangeArrowheads="1"/>
            </p:cNvSpPr>
            <p:nvPr/>
          </p:nvSpPr>
          <p:spPr bwMode="auto">
            <a:xfrm>
              <a:off x="768" y="1392"/>
              <a:ext cx="4896" cy="768"/>
            </a:xfrm>
            <a:prstGeom prst="rect">
              <a:avLst/>
            </a:prstGeom>
            <a:solidFill>
              <a:schemeClr val="accent1"/>
            </a:solidFill>
            <a:ln w="12700">
              <a:solidFill>
                <a:schemeClr val="accent1"/>
              </a:solidFill>
              <a:miter lim="800000"/>
              <a:headEnd type="none" w="sm" len="sm"/>
              <a:tailEnd type="none" w="sm" len="sm"/>
            </a:ln>
          </p:spPr>
          <p:txBody>
            <a:bodyPr wrap="none" anchor="ctr">
              <a:prstTxWarp prst="textNoShape">
                <a:avLst/>
              </a:prstTxWarp>
            </a:bodyPr>
            <a:lstStyle/>
            <a:p>
              <a:endParaRPr lang="en-US"/>
            </a:p>
          </p:txBody>
        </p:sp>
        <p:sp>
          <p:nvSpPr>
            <p:cNvPr id="26638" name="Rectangle 7"/>
            <p:cNvSpPr>
              <a:spLocks noChangeArrowheads="1"/>
            </p:cNvSpPr>
            <p:nvPr/>
          </p:nvSpPr>
          <p:spPr bwMode="auto">
            <a:xfrm>
              <a:off x="4272" y="1392"/>
              <a:ext cx="816" cy="768"/>
            </a:xfrm>
            <a:prstGeom prst="rect">
              <a:avLst/>
            </a:prstGeom>
            <a:solidFill>
              <a:schemeClr val="tx2">
                <a:alpha val="50195"/>
              </a:schemeClr>
            </a:solidFill>
            <a:ln w="12700">
              <a:noFill/>
              <a:miter lim="800000"/>
              <a:headEnd type="none" w="sm" len="sm"/>
              <a:tailEnd type="none" w="sm" len="sm"/>
            </a:ln>
          </p:spPr>
          <p:txBody>
            <a:bodyPr wrap="none" anchor="ctr">
              <a:prstTxWarp prst="textNoShape">
                <a:avLst/>
              </a:prstTxWarp>
            </a:bodyPr>
            <a:lstStyle/>
            <a:p>
              <a:endParaRPr lang="en-US"/>
            </a:p>
          </p:txBody>
        </p:sp>
        <p:sp>
          <p:nvSpPr>
            <p:cNvPr id="26639" name="Rectangle 8"/>
            <p:cNvSpPr>
              <a:spLocks noChangeArrowheads="1"/>
            </p:cNvSpPr>
            <p:nvPr/>
          </p:nvSpPr>
          <p:spPr bwMode="auto">
            <a:xfrm>
              <a:off x="3600" y="1392"/>
              <a:ext cx="816" cy="768"/>
            </a:xfrm>
            <a:prstGeom prst="rect">
              <a:avLst/>
            </a:prstGeom>
            <a:solidFill>
              <a:schemeClr val="tx2">
                <a:alpha val="50195"/>
              </a:schemeClr>
            </a:solidFill>
            <a:ln w="12700">
              <a:noFill/>
              <a:miter lim="800000"/>
              <a:headEnd type="none" w="sm" len="sm"/>
              <a:tailEnd type="none" w="sm" len="sm"/>
            </a:ln>
          </p:spPr>
          <p:txBody>
            <a:bodyPr wrap="none" anchor="ctr">
              <a:prstTxWarp prst="textNoShape">
                <a:avLst/>
              </a:prstTxWarp>
            </a:bodyPr>
            <a:lstStyle/>
            <a:p>
              <a:endParaRPr lang="en-US"/>
            </a:p>
          </p:txBody>
        </p:sp>
        <p:sp>
          <p:nvSpPr>
            <p:cNvPr id="26640" name="Rectangle 9"/>
            <p:cNvSpPr>
              <a:spLocks noChangeArrowheads="1"/>
            </p:cNvSpPr>
            <p:nvPr/>
          </p:nvSpPr>
          <p:spPr bwMode="auto">
            <a:xfrm>
              <a:off x="4848" y="1392"/>
              <a:ext cx="816" cy="768"/>
            </a:xfrm>
            <a:prstGeom prst="rect">
              <a:avLst/>
            </a:prstGeom>
            <a:solidFill>
              <a:schemeClr val="accent2">
                <a:alpha val="50195"/>
              </a:schemeClr>
            </a:solidFill>
            <a:ln w="12700">
              <a:noFill/>
              <a:miter lim="800000"/>
              <a:headEnd type="none" w="sm" len="sm"/>
              <a:tailEnd type="none" w="sm" len="sm"/>
            </a:ln>
          </p:spPr>
          <p:txBody>
            <a:bodyPr wrap="none" anchor="ctr">
              <a:prstTxWarp prst="textNoShape">
                <a:avLst/>
              </a:prstTxWarp>
            </a:bodyPr>
            <a:lstStyle/>
            <a:p>
              <a:endParaRPr lang="en-US"/>
            </a:p>
          </p:txBody>
        </p:sp>
        <p:sp>
          <p:nvSpPr>
            <p:cNvPr id="26641" name="Rectangle 10"/>
            <p:cNvSpPr>
              <a:spLocks noChangeArrowheads="1"/>
            </p:cNvSpPr>
            <p:nvPr/>
          </p:nvSpPr>
          <p:spPr bwMode="auto">
            <a:xfrm>
              <a:off x="4560" y="1392"/>
              <a:ext cx="288" cy="768"/>
            </a:xfrm>
            <a:prstGeom prst="rect">
              <a:avLst/>
            </a:prstGeom>
            <a:solidFill>
              <a:schemeClr val="folHlink">
                <a:alpha val="50195"/>
              </a:schemeClr>
            </a:solidFill>
            <a:ln w="12700">
              <a:noFill/>
              <a:miter lim="800000"/>
              <a:headEnd type="none" w="sm" len="sm"/>
              <a:tailEnd type="none" w="sm" len="sm"/>
            </a:ln>
          </p:spPr>
          <p:txBody>
            <a:bodyPr wrap="none" anchor="ctr">
              <a:prstTxWarp prst="textNoShape">
                <a:avLst/>
              </a:prstTxWarp>
            </a:bodyPr>
            <a:lstStyle/>
            <a:p>
              <a:endParaRPr lang="en-US"/>
            </a:p>
          </p:txBody>
        </p:sp>
        <p:sp>
          <p:nvSpPr>
            <p:cNvPr id="26642" name="Text Box 11"/>
            <p:cNvSpPr txBox="1">
              <a:spLocks noChangeArrowheads="1"/>
            </p:cNvSpPr>
            <p:nvPr/>
          </p:nvSpPr>
          <p:spPr bwMode="auto">
            <a:xfrm>
              <a:off x="816" y="1526"/>
              <a:ext cx="4800" cy="442"/>
            </a:xfrm>
            <a:prstGeom prst="rect">
              <a:avLst/>
            </a:prstGeom>
            <a:noFill/>
            <a:ln w="12700">
              <a:noFill/>
              <a:miter lim="800000"/>
              <a:headEnd type="none" w="sm" len="sm"/>
              <a:tailEnd type="none" w="sm" len="sm"/>
            </a:ln>
          </p:spPr>
          <p:txBody>
            <a:bodyPr>
              <a:prstTxWarp prst="textNoShape">
                <a:avLst/>
              </a:prstTxWarp>
              <a:spAutoFit/>
            </a:bodyPr>
            <a:lstStyle/>
            <a:p>
              <a:pPr algn="ctr">
                <a:spcBef>
                  <a:spcPct val="50000"/>
                </a:spcBef>
              </a:pPr>
              <a:r>
                <a:rPr lang="en-US" sz="4000" b="1" dirty="0">
                  <a:solidFill>
                    <a:schemeClr val="bg2"/>
                  </a:solidFill>
                </a:rPr>
                <a:t>100,000 chemicals in use today</a:t>
              </a:r>
              <a:endParaRPr lang="en-US" sz="4000" dirty="0"/>
            </a:p>
          </p:txBody>
        </p:sp>
      </p:grpSp>
      <p:grpSp>
        <p:nvGrpSpPr>
          <p:cNvPr id="3" name="Group 12"/>
          <p:cNvGrpSpPr>
            <a:grpSpLocks/>
          </p:cNvGrpSpPr>
          <p:nvPr/>
        </p:nvGrpSpPr>
        <p:grpSpPr bwMode="auto">
          <a:xfrm>
            <a:off x="6745338" y="7124"/>
            <a:ext cx="1905000" cy="2124076"/>
            <a:chOff x="4680" y="822"/>
            <a:chExt cx="1200" cy="1338"/>
          </a:xfrm>
        </p:grpSpPr>
        <p:sp>
          <p:nvSpPr>
            <p:cNvPr id="26635" name="Text Box 13"/>
            <p:cNvSpPr txBox="1">
              <a:spLocks noChangeArrowheads="1"/>
            </p:cNvSpPr>
            <p:nvPr/>
          </p:nvSpPr>
          <p:spPr bwMode="auto">
            <a:xfrm>
              <a:off x="4680" y="822"/>
              <a:ext cx="1200" cy="756"/>
            </a:xfrm>
            <a:prstGeom prst="rect">
              <a:avLst/>
            </a:prstGeom>
            <a:solidFill>
              <a:schemeClr val="accent2">
                <a:alpha val="50195"/>
              </a:schemeClr>
            </a:solidFill>
            <a:ln w="12700">
              <a:solidFill>
                <a:schemeClr val="accent2"/>
              </a:solidFill>
              <a:miter lim="800000"/>
              <a:headEnd type="none" w="sm" len="sm"/>
              <a:tailEnd type="none" w="sm" len="sm"/>
            </a:ln>
          </p:spPr>
          <p:txBody>
            <a:bodyPr>
              <a:prstTxWarp prst="textNoShape">
                <a:avLst/>
              </a:prstTxWarp>
              <a:spAutoFit/>
            </a:bodyPr>
            <a:lstStyle/>
            <a:p>
              <a:pPr algn="ctr">
                <a:spcBef>
                  <a:spcPct val="50000"/>
                </a:spcBef>
              </a:pPr>
              <a:r>
                <a:rPr lang="en-US" dirty="0"/>
                <a:t>10% of these are known carcinogens</a:t>
              </a:r>
            </a:p>
          </p:txBody>
        </p:sp>
        <p:sp>
          <p:nvSpPr>
            <p:cNvPr id="26636" name="Line 14"/>
            <p:cNvSpPr>
              <a:spLocks noChangeShapeType="1"/>
            </p:cNvSpPr>
            <p:nvPr/>
          </p:nvSpPr>
          <p:spPr bwMode="auto">
            <a:xfrm>
              <a:off x="5280" y="1584"/>
              <a:ext cx="0" cy="576"/>
            </a:xfrm>
            <a:prstGeom prst="line">
              <a:avLst/>
            </a:prstGeom>
            <a:noFill/>
            <a:ln w="38100">
              <a:solidFill>
                <a:srgbClr val="FFFF00"/>
              </a:solidFill>
              <a:round/>
              <a:headEnd type="none" w="sm" len="sm"/>
              <a:tailEnd type="triangle" w="med" len="med"/>
            </a:ln>
          </p:spPr>
          <p:txBody>
            <a:bodyPr wrap="none" anchor="ctr">
              <a:prstTxWarp prst="textNoShape">
                <a:avLst/>
              </a:prstTxWarp>
            </a:bodyPr>
            <a:lstStyle/>
            <a:p>
              <a:endParaRPr lang="en-US"/>
            </a:p>
          </p:txBody>
        </p:sp>
      </p:grpSp>
      <p:sp>
        <p:nvSpPr>
          <p:cNvPr id="53266" name="Text Box 18"/>
          <p:cNvSpPr txBox="1">
            <a:spLocks noChangeArrowheads="1"/>
          </p:cNvSpPr>
          <p:nvPr/>
        </p:nvSpPr>
        <p:spPr bwMode="auto">
          <a:xfrm>
            <a:off x="535035" y="607198"/>
            <a:ext cx="3048000" cy="646331"/>
          </a:xfrm>
          <a:prstGeom prst="rect">
            <a:avLst/>
          </a:prstGeom>
          <a:solidFill>
            <a:srgbClr val="000080"/>
          </a:solidFill>
          <a:ln w="12700">
            <a:solidFill>
              <a:schemeClr val="accent2"/>
            </a:solidFill>
            <a:miter lim="800000"/>
            <a:headEnd type="none" w="sm" len="sm"/>
            <a:tailEnd type="none" w="sm" len="sm"/>
          </a:ln>
        </p:spPr>
        <p:txBody>
          <a:bodyPr>
            <a:prstTxWarp prst="textNoShape">
              <a:avLst/>
            </a:prstTxWarp>
            <a:spAutoFit/>
          </a:bodyPr>
          <a:lstStyle/>
          <a:p>
            <a:pPr>
              <a:spcBef>
                <a:spcPct val="50000"/>
              </a:spcBef>
            </a:pPr>
            <a:r>
              <a:rPr lang="en-US" b="1" dirty="0">
                <a:solidFill>
                  <a:srgbClr val="FFFFFF"/>
                </a:solidFill>
              </a:rPr>
              <a:t>2,000-3,000 new chemicals are created every year</a:t>
            </a:r>
            <a:endParaRPr lang="en-US" dirty="0">
              <a:solidFill>
                <a:srgbClr val="FFFFFF"/>
              </a:solidFill>
            </a:endParaRPr>
          </a:p>
        </p:txBody>
      </p:sp>
      <p:pic>
        <p:nvPicPr>
          <p:cNvPr id="16" name="Picture 15"/>
          <p:cNvPicPr>
            <a:picLocks noChangeAspect="1"/>
          </p:cNvPicPr>
          <p:nvPr/>
        </p:nvPicPr>
        <p:blipFill>
          <a:blip r:embed="rId3"/>
          <a:stretch>
            <a:fillRect/>
          </a:stretch>
        </p:blipFill>
        <p:spPr>
          <a:xfrm>
            <a:off x="1416956" y="3448086"/>
            <a:ext cx="6280882" cy="3385788"/>
          </a:xfrm>
          <a:prstGeom prst="rect">
            <a:avLst/>
          </a:prstGeom>
        </p:spPr>
      </p:pic>
    </p:spTree>
  </p:cSld>
  <p:clrMapOvr>
    <a:masterClrMapping/>
  </p:clrMapOvr>
  <p:transition advTm="2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2033" y="178334"/>
            <a:ext cx="2628900" cy="3098800"/>
          </a:xfrm>
          <a:prstGeom prst="rect">
            <a:avLst/>
          </a:prstGeom>
        </p:spPr>
      </p:pic>
      <p:pic>
        <p:nvPicPr>
          <p:cNvPr id="5" name="Picture 4"/>
          <p:cNvPicPr>
            <a:picLocks noChangeAspect="1"/>
          </p:cNvPicPr>
          <p:nvPr/>
        </p:nvPicPr>
        <p:blipFill>
          <a:blip r:embed="rId4"/>
          <a:stretch>
            <a:fillRect/>
          </a:stretch>
        </p:blipFill>
        <p:spPr>
          <a:xfrm>
            <a:off x="5085138" y="2317151"/>
            <a:ext cx="3504514" cy="1919965"/>
          </a:xfrm>
          <a:prstGeom prst="rect">
            <a:avLst/>
          </a:prstGeom>
        </p:spPr>
      </p:pic>
      <p:pic>
        <p:nvPicPr>
          <p:cNvPr id="6" name="Picture 5"/>
          <p:cNvPicPr>
            <a:picLocks noChangeAspect="1"/>
          </p:cNvPicPr>
          <p:nvPr/>
        </p:nvPicPr>
        <p:blipFill>
          <a:blip r:embed="rId5"/>
          <a:stretch>
            <a:fillRect/>
          </a:stretch>
        </p:blipFill>
        <p:spPr>
          <a:xfrm>
            <a:off x="3634347" y="178334"/>
            <a:ext cx="4051300" cy="2006600"/>
          </a:xfrm>
          <a:prstGeom prst="rect">
            <a:avLst/>
          </a:prstGeom>
        </p:spPr>
      </p:pic>
      <p:pic>
        <p:nvPicPr>
          <p:cNvPr id="7" name="Picture 6"/>
          <p:cNvPicPr>
            <a:picLocks noChangeAspect="1"/>
          </p:cNvPicPr>
          <p:nvPr/>
        </p:nvPicPr>
        <p:blipFill>
          <a:blip r:embed="rId6"/>
          <a:stretch>
            <a:fillRect/>
          </a:stretch>
        </p:blipFill>
        <p:spPr>
          <a:xfrm>
            <a:off x="3634347" y="4394200"/>
            <a:ext cx="3289300" cy="2463800"/>
          </a:xfrm>
          <a:prstGeom prst="rect">
            <a:avLst/>
          </a:prstGeom>
        </p:spPr>
      </p:pic>
      <p:pic>
        <p:nvPicPr>
          <p:cNvPr id="8" name="Picture 7"/>
          <p:cNvPicPr>
            <a:picLocks noChangeAspect="1"/>
          </p:cNvPicPr>
          <p:nvPr/>
        </p:nvPicPr>
        <p:blipFill>
          <a:blip r:embed="rId7"/>
          <a:stretch>
            <a:fillRect/>
          </a:stretch>
        </p:blipFill>
        <p:spPr>
          <a:xfrm>
            <a:off x="0" y="3429000"/>
            <a:ext cx="3492500" cy="2324100"/>
          </a:xfrm>
          <a:prstGeom prst="rect">
            <a:avLst/>
          </a:prstGeom>
        </p:spPr>
      </p:pic>
      <p:pic>
        <p:nvPicPr>
          <p:cNvPr id="9" name="Picture 8"/>
          <p:cNvPicPr>
            <a:picLocks noChangeAspect="1"/>
          </p:cNvPicPr>
          <p:nvPr/>
        </p:nvPicPr>
        <p:blipFill>
          <a:blip r:embed="rId8"/>
          <a:stretch>
            <a:fillRect/>
          </a:stretch>
        </p:blipFill>
        <p:spPr>
          <a:xfrm>
            <a:off x="632033" y="5549906"/>
            <a:ext cx="1851519" cy="1125055"/>
          </a:xfrm>
          <a:prstGeom prst="rect">
            <a:avLst/>
          </a:prstGeom>
        </p:spPr>
      </p:pic>
    </p:spTree>
  </p:cSld>
  <p:clrMapOvr>
    <a:masterClrMapping/>
  </p:clrMapOvr>
  <p:transition advTm="2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14672" y="244224"/>
            <a:ext cx="7437196" cy="6369552"/>
          </a:xfrm>
          <a:prstGeom prst="rect">
            <a:avLst/>
          </a:prstGeom>
        </p:spPr>
      </p:pic>
    </p:spTree>
  </p:cSld>
  <p:clrMapOvr>
    <a:masterClrMapping/>
  </p:clrMapOvr>
  <p:transition advTm="2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86927" y="585414"/>
            <a:ext cx="7970146" cy="5687172"/>
          </a:xfrm>
          <a:prstGeom prst="rect">
            <a:avLst/>
          </a:prstGeom>
        </p:spPr>
      </p:pic>
    </p:spTree>
  </p:cSld>
  <p:clrMapOvr>
    <a:masterClrMapping/>
  </p:clrMapOvr>
  <p:transition advTm="2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19052"/>
            <a:ext cx="9091823" cy="6426034"/>
          </a:xfrm>
          <a:prstGeom prst="rect">
            <a:avLst/>
          </a:prstGeom>
        </p:spPr>
      </p:pic>
    </p:spTree>
  </p:cSld>
  <p:clrMapOvr>
    <a:masterClrMapping/>
  </p:clrMapOvr>
  <p:transition advTm="2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660400"/>
            <a:ext cx="7772400" cy="1470025"/>
          </a:xfrm>
        </p:spPr>
        <p:txBody>
          <a:bodyPr>
            <a:normAutofit fontScale="90000"/>
          </a:bodyPr>
          <a:lstStyle/>
          <a:p>
            <a:r>
              <a:rPr lang="en-US" dirty="0"/>
              <a:t>Is there adequate scientific evidence on dangers of fracking to health, safety and welfare? </a:t>
            </a:r>
          </a:p>
        </p:txBody>
      </p:sp>
      <p:sp>
        <p:nvSpPr>
          <p:cNvPr id="5" name="Subtitle 4"/>
          <p:cNvSpPr>
            <a:spLocks noGrp="1"/>
          </p:cNvSpPr>
          <p:nvPr>
            <p:ph type="subTitle" idx="1"/>
          </p:nvPr>
        </p:nvSpPr>
        <p:spPr>
          <a:xfrm>
            <a:off x="1371600" y="2552700"/>
            <a:ext cx="6400800" cy="1752600"/>
          </a:xfrm>
        </p:spPr>
        <p:txBody>
          <a:bodyPr/>
          <a:lstStyle/>
          <a:p>
            <a:r>
              <a:rPr lang="en-US" dirty="0">
                <a:solidFill>
                  <a:srgbClr val="FFFF00"/>
                </a:solidFill>
              </a:rPr>
              <a:t>Absolutely</a:t>
            </a:r>
          </a:p>
        </p:txBody>
      </p:sp>
      <p:sp>
        <p:nvSpPr>
          <p:cNvPr id="6" name="TextBox 5"/>
          <p:cNvSpPr txBox="1"/>
          <p:nvPr/>
        </p:nvSpPr>
        <p:spPr>
          <a:xfrm>
            <a:off x="394318" y="3335804"/>
            <a:ext cx="8517526" cy="1938992"/>
          </a:xfrm>
          <a:prstGeom prst="rect">
            <a:avLst/>
          </a:prstGeom>
          <a:noFill/>
        </p:spPr>
        <p:txBody>
          <a:bodyPr wrap="none" rtlCol="0">
            <a:spAutoFit/>
          </a:bodyPr>
          <a:lstStyle/>
          <a:p>
            <a:r>
              <a:rPr lang="en-US" sz="4000" dirty="0"/>
              <a:t>Is it the responsibility of health care </a:t>
            </a:r>
          </a:p>
          <a:p>
            <a:r>
              <a:rPr lang="en-US" sz="4000" dirty="0"/>
              <a:t>provider and public health professional </a:t>
            </a:r>
          </a:p>
          <a:p>
            <a:r>
              <a:rPr lang="en-US" sz="4000" dirty="0"/>
              <a:t>to educate, document and speak up?</a:t>
            </a:r>
          </a:p>
        </p:txBody>
      </p:sp>
      <p:sp>
        <p:nvSpPr>
          <p:cNvPr id="7" name="TextBox 6"/>
          <p:cNvSpPr txBox="1"/>
          <p:nvPr/>
        </p:nvSpPr>
        <p:spPr>
          <a:xfrm>
            <a:off x="3460739" y="5490818"/>
            <a:ext cx="2819201" cy="584776"/>
          </a:xfrm>
          <a:prstGeom prst="rect">
            <a:avLst/>
          </a:prstGeom>
          <a:noFill/>
        </p:spPr>
        <p:txBody>
          <a:bodyPr wrap="none" rtlCol="0">
            <a:spAutoFit/>
          </a:bodyPr>
          <a:lstStyle/>
          <a:p>
            <a:r>
              <a:rPr lang="en-US" sz="3200" dirty="0">
                <a:solidFill>
                  <a:srgbClr val="FFFF00"/>
                </a:solidFill>
              </a:rPr>
              <a:t>Yes, yes and yes</a:t>
            </a:r>
          </a:p>
        </p:txBody>
      </p:sp>
    </p:spTree>
  </p:cSld>
  <p:clrMapOvr>
    <a:masterClrMapping/>
  </p:clrMapOvr>
  <p:transition advTm="2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4488" y="1816785"/>
            <a:ext cx="2286000" cy="646331"/>
          </a:xfrm>
          <a:prstGeom prst="rect">
            <a:avLst/>
          </a:prstGeom>
        </p:spPr>
        <p:txBody>
          <a:bodyPr>
            <a:spAutoFit/>
          </a:bodyPr>
          <a:lstStyle/>
          <a:p>
            <a:r>
              <a:rPr lang="en-US" dirty="0"/>
              <a:t>file://</a:t>
            </a:r>
            <a:r>
              <a:rPr lang="en-US" dirty="0" err="1"/>
              <a:t>localhost</a:t>
            </a:r>
            <a:r>
              <a:rPr lang="en-US" dirty="0"/>
              <a:t>/.file/id=6571367.47973693</a:t>
            </a:r>
          </a:p>
        </p:txBody>
      </p:sp>
      <p:pic>
        <p:nvPicPr>
          <p:cNvPr id="5" name="Picture 4" descr="Screen Shot 2018-10-11 at 9.12.10 PM.png"/>
          <p:cNvPicPr>
            <a:picLocks noChangeAspect="1"/>
          </p:cNvPicPr>
          <p:nvPr/>
        </p:nvPicPr>
        <p:blipFill>
          <a:blip r:embed="rId3"/>
          <a:stretch>
            <a:fillRect/>
          </a:stretch>
        </p:blipFill>
        <p:spPr>
          <a:xfrm>
            <a:off x="0" y="1261462"/>
            <a:ext cx="9144000" cy="4335076"/>
          </a:xfrm>
          <a:prstGeom prst="rect">
            <a:avLst/>
          </a:prstGeom>
        </p:spPr>
      </p:pic>
    </p:spTree>
  </p:cSld>
  <p:clrMapOvr>
    <a:masterClrMapping/>
  </p:clrMapOvr>
  <p:transition advTm="2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 descr="FIGURE 1"/>
          <p:cNvPicPr>
            <a:picLocks noGrp="1" noChangeAspect="1"/>
          </p:cNvPicPr>
          <p:nvPr>
            <p:ph type="pic" idx="1"/>
          </p:nvPr>
        </p:nvPicPr>
        <p:blipFill>
          <a:blip r:embed="rId3"/>
          <a:stretch>
            <a:fillRect/>
          </a:stretch>
        </p:blipFill>
        <p:spPr>
          <a:xfrm>
            <a:off x="593118" y="1060378"/>
            <a:ext cx="6878629" cy="3897890"/>
          </a:xfrm>
        </p:spPr>
      </p:pic>
      <p:sp>
        <p:nvSpPr>
          <p:cNvPr id="4" name="Rectangle 2"/>
          <p:cNvSpPr>
            <a:spLocks noGrp="1"/>
          </p:cNvSpPr>
          <p:nvPr>
            <p:ph type="body" sz="half" idx="2"/>
          </p:nvPr>
        </p:nvSpPr>
        <p:spPr/>
        <p:txBody>
          <a:bodyPr anchor="b">
            <a:normAutofit fontScale="97500"/>
          </a:bodyPr>
          <a:lstStyle/>
          <a:p>
            <a:br>
              <a:rPr lang="en-US" dirty="0"/>
            </a:br>
            <a:endParaRPr lang="en-US" dirty="0"/>
          </a:p>
        </p:txBody>
      </p:sp>
      <p:sp>
        <p:nvSpPr>
          <p:cNvPr id="5" name="Footer Placeholder 4"/>
          <p:cNvSpPr>
            <a:spLocks noGrp="1"/>
          </p:cNvSpPr>
          <p:nvPr>
            <p:ph type="ftr" sz="quarter" idx="11"/>
          </p:nvPr>
        </p:nvSpPr>
        <p:spPr>
          <a:xfrm>
            <a:off x="3505200" y="6356350"/>
            <a:ext cx="5638800" cy="365125"/>
          </a:xfrm>
        </p:spPr>
        <p:txBody>
          <a:bodyPr/>
          <a:lstStyle/>
          <a:p>
            <a:r>
              <a:rPr lang="en-US" dirty="0"/>
              <a:t>Copyright © 2018 American College of Occupational and Environmental Medicine</a:t>
            </a:r>
          </a:p>
        </p:txBody>
      </p:sp>
      <p:sp>
        <p:nvSpPr>
          <p:cNvPr id="7" name="Text Placeholder 6"/>
          <p:cNvSpPr>
            <a:spLocks noGrp="1"/>
          </p:cNvSpPr>
          <p:nvPr>
            <p:ph type="body" sz="half" idx="13"/>
          </p:nvPr>
        </p:nvSpPr>
        <p:spPr>
          <a:xfrm>
            <a:off x="2254745" y="6356350"/>
            <a:ext cx="2093782" cy="501650"/>
          </a:xfrm>
        </p:spPr>
        <p:txBody>
          <a:bodyPr>
            <a:normAutofit fontScale="67500" lnSpcReduction="20000"/>
          </a:bodyPr>
          <a:lstStyle/>
          <a:p>
            <a:r>
              <a:rPr lang="en-US" dirty="0"/>
              <a:t>Wright, Rosemary; </a:t>
            </a:r>
            <a:r>
              <a:rPr lang="en-US" dirty="0" err="1"/>
              <a:t>Muma</a:t>
            </a:r>
            <a:r>
              <a:rPr lang="en-US" dirty="0"/>
              <a:t>, Richard D.</a:t>
            </a:r>
          </a:p>
          <a:p>
            <a:r>
              <a:rPr lang="en-US" dirty="0"/>
              <a:t>Journal of Occupational and Environmental Medicine60(5):424-429, May 2018.</a:t>
            </a:r>
          </a:p>
          <a:p>
            <a:r>
              <a:rPr lang="en-US" dirty="0" err="1"/>
              <a:t>doi: 10.1097/JOM.0000000000001278</a:t>
            </a:r>
          </a:p>
          <a:p>
            <a:endParaRPr lang="en-US" dirty="0"/>
          </a:p>
        </p:txBody>
      </p:sp>
      <p:sp>
        <p:nvSpPr>
          <p:cNvPr id="11" name="TextBox 10"/>
          <p:cNvSpPr txBox="1"/>
          <p:nvPr/>
        </p:nvSpPr>
        <p:spPr>
          <a:xfrm>
            <a:off x="7557231" y="4109581"/>
            <a:ext cx="1456246" cy="2246769"/>
          </a:xfrm>
          <a:prstGeom prst="rect">
            <a:avLst/>
          </a:prstGeom>
          <a:solidFill>
            <a:schemeClr val="tx1"/>
          </a:solidFill>
          <a:ln w="12700" cmpd="sng">
            <a:solidFill>
              <a:schemeClr val="tx1"/>
            </a:solidFill>
          </a:ln>
        </p:spPr>
        <p:txBody>
          <a:bodyPr wrap="square" rtlCol="0">
            <a:spAutoFit/>
          </a:bodyPr>
          <a:lstStyle/>
          <a:p>
            <a:r>
              <a:rPr lang="en-US" sz="2800" dirty="0">
                <a:solidFill>
                  <a:schemeClr val="accent2">
                    <a:lumMod val="75000"/>
                  </a:schemeClr>
                </a:solidFill>
              </a:rPr>
              <a:t>   16</a:t>
            </a:r>
            <a:r>
              <a:rPr lang="en-US" sz="2800" dirty="0"/>
              <a:t> </a:t>
            </a:r>
            <a:r>
              <a:rPr lang="en-US" sz="2800" dirty="0">
                <a:solidFill>
                  <a:schemeClr val="bg2">
                    <a:lumMod val="75000"/>
                  </a:schemeClr>
                </a:solidFill>
              </a:rPr>
              <a:t>showed human </a:t>
            </a:r>
          </a:p>
          <a:p>
            <a:r>
              <a:rPr lang="en-US" sz="2800" dirty="0">
                <a:solidFill>
                  <a:schemeClr val="bg2">
                    <a:lumMod val="75000"/>
                  </a:schemeClr>
                </a:solidFill>
              </a:rPr>
              <a:t>health effects</a:t>
            </a:r>
          </a:p>
        </p:txBody>
      </p:sp>
      <p:sp>
        <p:nvSpPr>
          <p:cNvPr id="10" name="Title 9"/>
          <p:cNvSpPr>
            <a:spLocks noGrp="1"/>
          </p:cNvSpPr>
          <p:nvPr>
            <p:ph type="title"/>
          </p:nvPr>
        </p:nvSpPr>
        <p:spPr>
          <a:xfrm>
            <a:off x="1672253" y="464018"/>
            <a:ext cx="5799494" cy="503202"/>
          </a:xfrm>
        </p:spPr>
        <p:txBody>
          <a:bodyPr>
            <a:noAutofit/>
          </a:bodyPr>
          <a:lstStyle/>
          <a:p>
            <a:r>
              <a:rPr lang="en-US" sz="2800" dirty="0">
                <a:solidFill>
                  <a:srgbClr val="FFFF00"/>
                </a:solidFill>
              </a:rPr>
              <a:t>1315</a:t>
            </a:r>
            <a:r>
              <a:rPr lang="en-US" sz="2800" dirty="0"/>
              <a:t> Studies</a:t>
            </a:r>
          </a:p>
        </p:txBody>
      </p:sp>
      <p:cxnSp>
        <p:nvCxnSpPr>
          <p:cNvPr id="9" name="Straight Arrow Connector 8"/>
          <p:cNvCxnSpPr/>
          <p:nvPr/>
        </p:nvCxnSpPr>
        <p:spPr>
          <a:xfrm rot="10800000">
            <a:off x="3766659" y="4555846"/>
            <a:ext cx="4672078" cy="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Tm="2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mond 6"/>
          <p:cNvSpPr/>
          <p:nvPr/>
        </p:nvSpPr>
        <p:spPr>
          <a:xfrm>
            <a:off x="456393" y="625033"/>
            <a:ext cx="3125307" cy="2986269"/>
          </a:xfrm>
          <a:prstGeom prst="diamond">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3611466" y="2088403"/>
            <a:ext cx="2262126" cy="29764"/>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1207993" y="4447157"/>
            <a:ext cx="1617147" cy="4963"/>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44181" y="1641620"/>
            <a:ext cx="2349734" cy="1200329"/>
          </a:xfrm>
          <a:prstGeom prst="rect">
            <a:avLst/>
          </a:prstGeom>
          <a:noFill/>
        </p:spPr>
        <p:txBody>
          <a:bodyPr wrap="none" rtlCol="0">
            <a:spAutoFit/>
          </a:bodyPr>
          <a:lstStyle/>
          <a:p>
            <a:pPr algn="ctr"/>
            <a:r>
              <a:rPr lang="en-US" dirty="0"/>
              <a:t>13 Studies on cognitive </a:t>
            </a:r>
          </a:p>
          <a:p>
            <a:pPr algn="ctr"/>
            <a:r>
              <a:rPr lang="en-US" dirty="0"/>
              <a:t>impacts of marijuana </a:t>
            </a:r>
          </a:p>
          <a:p>
            <a:pPr algn="ctr"/>
            <a:r>
              <a:rPr lang="en-US" dirty="0"/>
              <a:t> on motor vehicle </a:t>
            </a:r>
          </a:p>
          <a:p>
            <a:pPr algn="ctr"/>
            <a:r>
              <a:rPr lang="en-US" dirty="0"/>
              <a:t>accidents</a:t>
            </a:r>
          </a:p>
        </p:txBody>
      </p:sp>
      <p:sp>
        <p:nvSpPr>
          <p:cNvPr id="15" name="TextBox 14"/>
          <p:cNvSpPr txBox="1"/>
          <p:nvPr/>
        </p:nvSpPr>
        <p:spPr>
          <a:xfrm>
            <a:off x="999531" y="4276019"/>
            <a:ext cx="1019517" cy="369332"/>
          </a:xfrm>
          <a:prstGeom prst="rect">
            <a:avLst/>
          </a:prstGeom>
          <a:noFill/>
        </p:spPr>
        <p:txBody>
          <a:bodyPr wrap="none" rtlCol="0">
            <a:spAutoFit/>
          </a:bodyPr>
          <a:lstStyle/>
          <a:p>
            <a:r>
              <a:rPr lang="en-US" dirty="0">
                <a:solidFill>
                  <a:schemeClr val="accent1">
                    <a:lumMod val="20000"/>
                    <a:lumOff val="80000"/>
                  </a:schemeClr>
                </a:solidFill>
              </a:rPr>
              <a:t>3 studies</a:t>
            </a:r>
          </a:p>
        </p:txBody>
      </p:sp>
      <p:sp>
        <p:nvSpPr>
          <p:cNvPr id="16" name="TextBox 15"/>
          <p:cNvSpPr txBox="1"/>
          <p:nvPr/>
        </p:nvSpPr>
        <p:spPr>
          <a:xfrm>
            <a:off x="999531" y="5355174"/>
            <a:ext cx="2009008" cy="369332"/>
          </a:xfrm>
          <a:prstGeom prst="rect">
            <a:avLst/>
          </a:prstGeom>
          <a:noFill/>
        </p:spPr>
        <p:txBody>
          <a:bodyPr wrap="none" rtlCol="0">
            <a:spAutoFit/>
          </a:bodyPr>
          <a:lstStyle/>
          <a:p>
            <a:r>
              <a:rPr lang="en-US" dirty="0"/>
              <a:t>Showed correlation</a:t>
            </a:r>
          </a:p>
        </p:txBody>
      </p:sp>
      <p:sp>
        <p:nvSpPr>
          <p:cNvPr id="17" name="TextBox 16"/>
          <p:cNvSpPr txBox="1"/>
          <p:nvPr/>
        </p:nvSpPr>
        <p:spPr>
          <a:xfrm>
            <a:off x="3849583" y="1676676"/>
            <a:ext cx="1136512" cy="369332"/>
          </a:xfrm>
          <a:prstGeom prst="rect">
            <a:avLst/>
          </a:prstGeom>
          <a:noFill/>
        </p:spPr>
        <p:txBody>
          <a:bodyPr wrap="none" rtlCol="0">
            <a:spAutoFit/>
          </a:bodyPr>
          <a:lstStyle/>
          <a:p>
            <a:r>
              <a:rPr lang="en-US" dirty="0">
                <a:solidFill>
                  <a:srgbClr val="E3E25C"/>
                </a:solidFill>
              </a:rPr>
              <a:t>10 studies</a:t>
            </a:r>
          </a:p>
        </p:txBody>
      </p:sp>
      <p:sp>
        <p:nvSpPr>
          <p:cNvPr id="18" name="TextBox 17"/>
          <p:cNvSpPr txBox="1"/>
          <p:nvPr/>
        </p:nvSpPr>
        <p:spPr>
          <a:xfrm>
            <a:off x="5873592" y="1903738"/>
            <a:ext cx="2227330" cy="369332"/>
          </a:xfrm>
          <a:prstGeom prst="rect">
            <a:avLst/>
          </a:prstGeom>
          <a:noFill/>
        </p:spPr>
        <p:txBody>
          <a:bodyPr wrap="none" rtlCol="0">
            <a:spAutoFit/>
          </a:bodyPr>
          <a:lstStyle/>
          <a:p>
            <a:r>
              <a:rPr lang="en-US" dirty="0">
                <a:solidFill>
                  <a:srgbClr val="E3E25C"/>
                </a:solidFill>
              </a:rPr>
              <a:t>Showed no difference</a:t>
            </a:r>
          </a:p>
        </p:txBody>
      </p:sp>
      <p:sp>
        <p:nvSpPr>
          <p:cNvPr id="19" name="TextBox 18"/>
          <p:cNvSpPr txBox="1"/>
          <p:nvPr/>
        </p:nvSpPr>
        <p:spPr>
          <a:xfrm>
            <a:off x="3685115" y="4014409"/>
            <a:ext cx="5134067" cy="1323439"/>
          </a:xfrm>
          <a:prstGeom prst="rect">
            <a:avLst/>
          </a:prstGeom>
          <a:noFill/>
        </p:spPr>
        <p:txBody>
          <a:bodyPr wrap="none" rtlCol="0">
            <a:spAutoFit/>
          </a:bodyPr>
          <a:lstStyle/>
          <a:p>
            <a:pPr algn="ctr"/>
            <a:r>
              <a:rPr lang="en-US" sz="4000" b="1" dirty="0">
                <a:latin typeface="Avenir Next Condensed Regular"/>
                <a:cs typeface="Avenir Next Condensed Regular"/>
              </a:rPr>
              <a:t>How to determine harm </a:t>
            </a:r>
          </a:p>
          <a:p>
            <a:pPr algn="ctr"/>
            <a:r>
              <a:rPr lang="en-US" sz="4000" b="1" dirty="0">
                <a:latin typeface="Avenir Next Condensed Regular"/>
                <a:cs typeface="Avenir Next Condensed Regular"/>
              </a:rPr>
              <a:t>based on evidence? </a:t>
            </a:r>
          </a:p>
        </p:txBody>
      </p:sp>
    </p:spTree>
  </p:cSld>
  <p:clrMapOvr>
    <a:masterClrMapping/>
  </p:clrMapOvr>
  <p:transition advTm="2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7841" y="1904831"/>
            <a:ext cx="8063618" cy="3699713"/>
          </a:xfrm>
          <a:prstGeom prst="rect">
            <a:avLst/>
          </a:prstGeom>
        </p:spPr>
      </p:pic>
      <p:sp>
        <p:nvSpPr>
          <p:cNvPr id="5" name="TextBox 4"/>
          <p:cNvSpPr txBox="1"/>
          <p:nvPr/>
        </p:nvSpPr>
        <p:spPr>
          <a:xfrm>
            <a:off x="5532715" y="6448752"/>
            <a:ext cx="3028744" cy="246221"/>
          </a:xfrm>
          <a:prstGeom prst="rect">
            <a:avLst/>
          </a:prstGeom>
          <a:noFill/>
        </p:spPr>
        <p:txBody>
          <a:bodyPr wrap="none" rtlCol="0">
            <a:spAutoFit/>
          </a:bodyPr>
          <a:lstStyle/>
          <a:p>
            <a:r>
              <a:rPr lang="en-US" sz="1000" dirty="0"/>
              <a:t>http://</a:t>
            </a:r>
            <a:r>
              <a:rPr lang="en-US" sz="1000" dirty="0" err="1"/>
              <a:t>ees.elsevier.com/stoten/default.asp?acw</a:t>
            </a:r>
            <a:r>
              <a:rPr lang="en-US" sz="1000" dirty="0"/>
              <a:t>=&amp;</a:t>
            </a:r>
            <a:r>
              <a:rPr lang="en-US" sz="1000" dirty="0" err="1"/>
              <a:t>utt</a:t>
            </a:r>
            <a:r>
              <a:rPr lang="en-US" sz="1000" dirty="0"/>
              <a:t>=</a:t>
            </a:r>
          </a:p>
        </p:txBody>
      </p:sp>
      <p:sp>
        <p:nvSpPr>
          <p:cNvPr id="6" name="Title 5"/>
          <p:cNvSpPr>
            <a:spLocks noGrp="1"/>
          </p:cNvSpPr>
          <p:nvPr>
            <p:ph type="title"/>
          </p:nvPr>
        </p:nvSpPr>
        <p:spPr/>
        <p:txBody>
          <a:bodyPr/>
          <a:lstStyle/>
          <a:p>
            <a:endParaRPr lang="en-US"/>
          </a:p>
        </p:txBody>
      </p:sp>
    </p:spTree>
  </p:cSld>
  <p:clrMapOvr>
    <a:masterClrMapping/>
  </p:clrMapOvr>
  <p:transition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6096000" cy="3810000"/>
          </a:xfrm>
          <a:prstGeom prst="rect">
            <a:avLst/>
          </a:prstGeom>
        </p:spPr>
      </p:pic>
      <p:pic>
        <p:nvPicPr>
          <p:cNvPr id="7" name="Picture 6"/>
          <p:cNvPicPr>
            <a:picLocks noChangeAspect="1"/>
          </p:cNvPicPr>
          <p:nvPr/>
        </p:nvPicPr>
        <p:blipFill>
          <a:blip r:embed="rId4"/>
          <a:stretch>
            <a:fillRect/>
          </a:stretch>
        </p:blipFill>
        <p:spPr>
          <a:xfrm>
            <a:off x="2960555" y="3810000"/>
            <a:ext cx="6183445" cy="3021278"/>
          </a:xfrm>
          <a:prstGeom prst="rect">
            <a:avLst/>
          </a:prstGeom>
        </p:spPr>
      </p:pic>
    </p:spTree>
  </p:cSld>
  <p:clrMapOvr>
    <a:masterClrMapping/>
  </p:clrMapOvr>
  <p:transition advTm="2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09 at 9.40.49 PM.png"/>
          <p:cNvPicPr>
            <a:picLocks noChangeAspect="1"/>
          </p:cNvPicPr>
          <p:nvPr/>
        </p:nvPicPr>
        <p:blipFill>
          <a:blip r:embed="rId3"/>
          <a:stretch>
            <a:fillRect/>
          </a:stretch>
        </p:blipFill>
        <p:spPr>
          <a:xfrm>
            <a:off x="1710789" y="0"/>
            <a:ext cx="5722422" cy="6858000"/>
          </a:xfrm>
          <a:prstGeom prst="rect">
            <a:avLst/>
          </a:prstGeom>
        </p:spPr>
      </p:pic>
      <p:sp>
        <p:nvSpPr>
          <p:cNvPr id="6" name="TextBox 5"/>
          <p:cNvSpPr txBox="1"/>
          <p:nvPr/>
        </p:nvSpPr>
        <p:spPr>
          <a:xfrm>
            <a:off x="1710790" y="903614"/>
            <a:ext cx="5722422" cy="1416475"/>
          </a:xfrm>
          <a:prstGeom prst="rect">
            <a:avLst/>
          </a:prstGeom>
          <a:solidFill>
            <a:schemeClr val="bg2"/>
          </a:solidFill>
          <a:ln>
            <a:solidFill>
              <a:schemeClr val="bg2">
                <a:lumMod val="75000"/>
              </a:schemeClr>
            </a:solidFill>
          </a:ln>
        </p:spPr>
        <p:txBody>
          <a:bodyPr wrap="square" rtlCol="0">
            <a:spAutoFit/>
          </a:bodyPr>
          <a:lstStyle/>
          <a:p>
            <a:endParaRPr lang="en-US" dirty="0"/>
          </a:p>
        </p:txBody>
      </p:sp>
    </p:spTree>
  </p:cSld>
  <p:clrMapOvr>
    <a:masterClrMapping/>
  </p:clrMapOvr>
  <p:transition advTm="2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4419600" cy="4389437"/>
          </a:xfrm>
        </p:spPr>
        <p:txBody>
          <a:bodyPr>
            <a:normAutofit/>
          </a:bodyPr>
          <a:lstStyle/>
          <a:p>
            <a:pPr algn="ctr">
              <a:buNone/>
            </a:pPr>
            <a:r>
              <a:rPr lang="en-US" sz="4400" b="1" i="1" dirty="0">
                <a:latin typeface="Avenir Next Condensed Regular"/>
                <a:cs typeface="Avenir Next Condensed Regular"/>
              </a:rPr>
              <a:t>Health Risk </a:t>
            </a:r>
            <a:br>
              <a:rPr lang="en-US" sz="4400" b="1" i="1" dirty="0">
                <a:latin typeface="Avenir Next Condensed Regular"/>
                <a:cs typeface="Avenir Next Condensed Regular"/>
              </a:rPr>
            </a:br>
            <a:r>
              <a:rPr lang="en-US" sz="4400" b="1" i="1" dirty="0">
                <a:latin typeface="Avenir Next Condensed Regular"/>
                <a:cs typeface="Avenir Next Condensed Regular"/>
              </a:rPr>
              <a:t>=</a:t>
            </a:r>
            <a:br>
              <a:rPr lang="en-US" sz="4400" b="1" i="1" dirty="0">
                <a:solidFill>
                  <a:srgbClr val="E3E25C"/>
                </a:solidFill>
                <a:latin typeface="Avenir Next Condensed Regular"/>
                <a:cs typeface="Avenir Next Condensed Regular"/>
              </a:rPr>
            </a:br>
            <a:r>
              <a:rPr lang="en-US" sz="4400" b="1" i="1" dirty="0">
                <a:solidFill>
                  <a:schemeClr val="accent6">
                    <a:lumMod val="75000"/>
                  </a:schemeClr>
                </a:solidFill>
                <a:latin typeface="Avenir Next Condensed Regular"/>
                <a:cs typeface="Avenir Next Condensed Regular"/>
              </a:rPr>
              <a:t>Hazard</a:t>
            </a:r>
            <a:br>
              <a:rPr lang="en-US" sz="4400" b="1" i="1" dirty="0">
                <a:solidFill>
                  <a:schemeClr val="accent6"/>
                </a:solidFill>
                <a:latin typeface="Avenir Next Condensed Regular"/>
                <a:cs typeface="Avenir Next Condensed Regular"/>
              </a:rPr>
            </a:br>
            <a:r>
              <a:rPr lang="en-US" sz="4400" b="1" i="1" dirty="0" err="1">
                <a:solidFill>
                  <a:srgbClr val="FFFFFF"/>
                </a:solidFill>
                <a:latin typeface="Avenir Next Condensed Regular"/>
                <a:cs typeface="Avenir Next Condensed Regular"/>
              </a:rPr>
              <a:t>x</a:t>
            </a:r>
            <a:r>
              <a:rPr lang="en-US" sz="4400" b="1" i="1" dirty="0">
                <a:solidFill>
                  <a:srgbClr val="FF0000"/>
                </a:solidFill>
                <a:latin typeface="Avenir Next Condensed Regular"/>
                <a:cs typeface="Avenir Next Condensed Regular"/>
              </a:rPr>
              <a:t> </a:t>
            </a:r>
            <a:br>
              <a:rPr lang="en-US" sz="4400" b="1" i="1" dirty="0">
                <a:solidFill>
                  <a:srgbClr val="E3E25C"/>
                </a:solidFill>
                <a:latin typeface="Avenir Next Condensed Regular"/>
                <a:cs typeface="Avenir Next Condensed Regular"/>
              </a:rPr>
            </a:br>
            <a:r>
              <a:rPr lang="en-US" sz="4400" b="1" i="1" dirty="0">
                <a:solidFill>
                  <a:srgbClr val="FFFF00"/>
                </a:solidFill>
                <a:latin typeface="Avenir Next Condensed Regular"/>
                <a:cs typeface="Avenir Next Condensed Regular"/>
              </a:rPr>
              <a:t>Route of Exposure</a:t>
            </a:r>
          </a:p>
          <a:p>
            <a:endParaRPr lang="en-US" sz="4400" b="1" i="1" dirty="0">
              <a:solidFill>
                <a:srgbClr val="E3E25C"/>
              </a:solidFill>
              <a:latin typeface="Avenir Next Condensed Regular"/>
              <a:cs typeface="Avenir Next Condensed Regular"/>
            </a:endParaRPr>
          </a:p>
        </p:txBody>
      </p:sp>
      <p:pic>
        <p:nvPicPr>
          <p:cNvPr id="5" name="Picture 4"/>
          <p:cNvPicPr/>
          <p:nvPr/>
        </p:nvPicPr>
        <p:blipFill>
          <a:blip r:embed="rId3"/>
          <a:srcRect/>
          <a:stretch>
            <a:fillRect/>
          </a:stretch>
        </p:blipFill>
        <p:spPr bwMode="auto">
          <a:xfrm>
            <a:off x="5029200" y="990125"/>
            <a:ext cx="3949700" cy="5562600"/>
          </a:xfrm>
          <a:prstGeom prst="rect">
            <a:avLst/>
          </a:prstGeom>
          <a:noFill/>
          <a:ln w="9525">
            <a:noFill/>
            <a:miter lim="800000"/>
            <a:headEnd/>
            <a:tailEnd/>
          </a:ln>
        </p:spPr>
      </p:pic>
    </p:spTree>
  </p:cSld>
  <p:clrMapOvr>
    <a:masterClrMapping/>
  </p:clrMapOvr>
  <p:transition advTm="2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4180</TotalTime>
  <Words>1065</Words>
  <Application>Microsoft Office PowerPoint</Application>
  <PresentationFormat>On-screen Show (4:3)</PresentationFormat>
  <Paragraphs>109</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Avenir Next Condensed Regular</vt:lpstr>
      <vt:lpstr>Calibri</vt:lpstr>
      <vt:lpstr>Office Theme</vt:lpstr>
      <vt:lpstr>Health Impacts of Shale Oil &amp; Gas Development: Role of Health Care Providers</vt:lpstr>
      <vt:lpstr>PowerPoint Presentation</vt:lpstr>
      <vt:lpstr>PowerPoint Presentation</vt:lpstr>
      <vt:lpstr>1315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Route of Exposure</vt:lpstr>
      <vt:lpstr>PowerPoint Presentation</vt:lpstr>
      <vt:lpstr>More info on health </vt:lpstr>
      <vt:lpstr>PowerPoint Presentation</vt:lpstr>
      <vt:lpstr>PowerPoint Presentation</vt:lpstr>
      <vt:lpstr>PowerPoint Presentation</vt:lpstr>
      <vt:lpstr>PowerPoint Presentation</vt:lpstr>
      <vt:lpstr>PowerPoint Presentation</vt:lpstr>
      <vt:lpstr>Is there adequate scientific evidence on dangers of fracking to health, safety and welfare?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Impacts of Shale Oil &amp; Gas Development Role of Health Care Providers</dc:title>
  <dc:creator>Pouné Saberi</dc:creator>
  <cp:lastModifiedBy>Tammy</cp:lastModifiedBy>
  <cp:revision>16</cp:revision>
  <dcterms:created xsi:type="dcterms:W3CDTF">2018-10-13T01:04:25Z</dcterms:created>
  <dcterms:modified xsi:type="dcterms:W3CDTF">2019-07-13T04:39:54Z</dcterms:modified>
</cp:coreProperties>
</file>