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7102475" cy="9388475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  <p:embeddedFont>
      <p:font typeface="Helvetica Neue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194" autoAdjust="0"/>
  </p:normalViewPr>
  <p:slideViewPr>
    <p:cSldViewPr snapToGrid="0">
      <p:cViewPr varScale="1">
        <p:scale>
          <a:sx n="35" d="100"/>
          <a:sy n="35" d="100"/>
        </p:scale>
        <p:origin x="1756" y="4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/>
          <a:lstStyle>
            <a:lvl1pPr marL="457200" marR="0" lvl="0" indent="-22860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EHP c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 into existence in 2012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given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need for a public health response to rapid shale gas development in PA. 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- Who should join the Registry?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cs typeface="Calibri" panose="020F0502020204030204" pitchFamily="34" charset="0"/>
              </a:rPr>
              <a:t>Adults </a:t>
            </a:r>
            <a:endParaRPr lang="en-US" sz="1800" dirty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cs typeface="Calibri" panose="020F0502020204030204" pitchFamily="34" charset="0"/>
              </a:rPr>
              <a:t>Children, and </a:t>
            </a:r>
            <a:endParaRPr lang="en-US" sz="1800" dirty="0">
              <a:effectLst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Workers in the industry.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separate surveys for each of these categories.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ask that parents fill out individual surveys for their children.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Currently, most registrants are adult men and women.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Vulnerable populations have a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risk of particular health effects.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Children, for example: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clear toxins as efficiently as adults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still developing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higher breathing rates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 in more vigorous outdoor activity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 around in bare feet and put hands in mouths.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None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is important that vulnerable populations participate in the registry.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registry takes a minimum of 20 minutes to complete. Questions pertain 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●"/>
              <a:tabLst>
                <a:tab pos="4572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 of Life: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as Fatigue, Depression, Anxiety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●"/>
              <a:tabLst>
                <a:tab pos="4572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Immediate Environment: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as Air and Water Pollution and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Nearby Industrial Sources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●"/>
              <a:tabLst>
                <a:tab pos="4572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Symptoms by system: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as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Respiratory, Reproductive, Psychological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●"/>
              <a:tabLst>
                <a:tab pos="4572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Demographics: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as Age, Gender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Registry has been growing slowly with 12 states now represented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gathered is based on self-assessment.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Self-assessment has been shown to be a reliable tool in evaluation of the status of patients with chronic disease.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focus on exposures and symptoms that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after nearby development or that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worsened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since development began.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lvl="0"/>
            <a:r>
              <a:rPr lang="en-US" sz="2200" b="0" i="0" u="none" strike="noStrike" cap="none" dirty="0">
                <a:solidFill>
                  <a:schemeClr val="dk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registry now has well over 100 registrants</a:t>
            </a:r>
          </a:p>
          <a:p>
            <a:pPr lvl="0"/>
            <a:r>
              <a:rPr lang="en-US" sz="2200" b="0" i="0" u="none" strike="noStrike" cap="none" dirty="0">
                <a:solidFill>
                  <a:schemeClr val="dk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Data shows trends consistent with published peer reviewed studies</a:t>
            </a:r>
          </a:p>
          <a:p>
            <a:pPr lvl="0"/>
            <a:r>
              <a:rPr lang="en-US" sz="2200" b="0" i="0" u="none" strike="noStrike" cap="none" dirty="0">
                <a:solidFill>
                  <a:schemeClr val="dk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Compressors, well pads and processing plants are the leading sources of exposure. Residents may be exposed to multiple sources.</a:t>
            </a:r>
          </a:p>
          <a:p>
            <a:pPr lvl="0"/>
            <a:r>
              <a:rPr lang="en-US" sz="2200" b="0" i="0" u="none" strike="noStrike" cap="none" dirty="0">
                <a:solidFill>
                  <a:schemeClr val="dk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Registry strongly suggests proximity matters. For example, symptoms are reported by more participants under a ¼ mile than over a mile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●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half of registrants use private water sources for some uses in home.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●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 of 68 report showering and bathing in private ground water.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is an important potential source of exposure. Patients may have health impacts related to skin contact, ingestion, or inhalation of released volatile organic compounds.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EHP’s medical toolkit has a patient survey available for your use to help ascertain the possibility of the patient experiencing environmental exposure related to shale gas development.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5 simple questions related 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in the patient’s environment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Symptoms that they are experiencing, and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they are on public or well water.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suspect that your patients’ symptoms may be related to environmental exposure, ask your patients to record their symptoms daily.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EHP can provide symptom tracking charts to record relevant information such as: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the symptoms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Symptom intensity and duration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in nearby industrial activity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in the air or water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18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 patients to take part in the Shale Oil and Gas Health Registry. 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would need: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a computer with internet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email account.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Then: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can update their information at any time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receive periodic updates on the registry, and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see if others answered in the same manner.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EHP can provide direct assistance in signing up.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Researchers need data to understand the size and scope of public health impacts.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a screening process for who can make use of the registry.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Physician and researchers could request to look at de-identified data. 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officials could apply for access to de-identified data. 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Researchers might use the data for hypothesis-generation or case studies.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tabLst/>
              <a:defRPr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a nonprofit public health organization that assists and supports residents who believe their health has been, or could be, impacted by shale gas development or “fracking”. </a:t>
            </a:r>
          </a:p>
          <a:p>
            <a:pPr marL="3810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Our t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eams in SWPA and CT consist of: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118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edical professionals, community service professionals, public health scientists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and graduate level interns.</a:t>
            </a:r>
          </a:p>
          <a:p>
            <a:pPr marL="38100" marR="0" lvl="0" indent="0" algn="l" rtl="0">
              <a:lnSpc>
                <a:spcPct val="118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b="1" i="0" u="none" strike="noStrike" cap="none" dirty="0">
                <a:solidFill>
                  <a:schemeClr val="dk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EHP defends public health in the face of oil and gas development</a:t>
            </a:r>
            <a:r>
              <a:rPr lang="en-US" sz="2200" b="1" i="0" u="none" strike="noStrike" cap="none" baseline="0" dirty="0">
                <a:solidFill>
                  <a:schemeClr val="dk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lang="en-US" sz="2200" b="1" i="0" u="none" strike="noStrike" cap="none" dirty="0">
                <a:solidFill>
                  <a:schemeClr val="dk1"/>
                </a:solidFill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Because knowledge protects health. ”</a:t>
            </a:r>
            <a:endParaRPr lang="en-US" sz="2200" b="0" i="0" u="none" strike="noStrike" cap="none" dirty="0">
              <a:solidFill>
                <a:schemeClr val="dk1"/>
              </a:solidFill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04800" algn="l" rtl="0">
              <a:lnSpc>
                <a:spcPct val="118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20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Currently 2 states collect data in systematic ways – PA and CO, but they aren’t advertising their registries.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states like MD and NY where fracking is banned, individuals may experience impacts from compressors and pipelines.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date,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other organization is doing this work in a comprehensive manner.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EHP’s national Shale Oil and Gas Health Registry aims to improve understanding of the long term public health impacts of this industry.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0320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342900" marR="0" lvl="0" indent="-31750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tabLst/>
              <a:defRPr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EHP p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rovides trusted peer-reviewed information to communities, including advice on how to monitor for and limit environmental exposure.</a:t>
            </a:r>
          </a:p>
          <a:p>
            <a:pPr marL="342900" marR="0" lvl="0" indent="-31750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750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provide information, education, and support to healthcare providers regarding recognition and diagnosis of symptoms related to environmental exposure. 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vital part of our mission is to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public health impacts of shale gas development. In 2017, EHP initiated a health registry 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 health information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a group of individuals who share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condition or experience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who are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risk of having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condition or experience.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to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standardize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information so that data from one person can be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easily compared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that of another.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clients face conditions we believe are critical to having a registry.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Pathways of exposure may be through: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inhalation,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ingestion, or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skin contact.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Exposures may result in short term and long term health impacts depending on the magnitude of the exposure and the vulnerability of the individual.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registry will: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 researchers in determining the scope and effects of the public health impact, and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 policy makers and the public. </a:t>
            </a:r>
            <a:endParaRPr sz="1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EHP is using PEER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developed by the non-profit organization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Genetic Alliance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provides: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Security and data-gathering practices assured through IRB certification;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 data sharing and privacy settings options; and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Options for access to PEER portal sponsors and researchers.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●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Proximity matters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We ask that people living, playing, or working within 5 miles of gas infrastructure register.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●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chose 5 miles given that documented health effects happen closer to sites, but we don’t yet know enough about the distance emissions travel and how far out exposures may occur. 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●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Registrants are asked to estimate how close they are to sites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Exposures due to water contamination is also of serious concern and may occur due to: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cs typeface="Calibri" panose="020F0502020204030204" pitchFamily="34" charset="0"/>
              </a:rPr>
              <a:t>accidents, </a:t>
            </a:r>
            <a:endParaRPr lang="en-US" sz="1800" dirty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cs typeface="Calibri" panose="020F0502020204030204" pitchFamily="34" charset="0"/>
              </a:rPr>
              <a:t>leaks, </a:t>
            </a:r>
            <a:endParaRPr lang="en-US" sz="1800" dirty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cs typeface="Calibri" panose="020F0502020204030204" pitchFamily="34" charset="0"/>
              </a:rPr>
              <a:t>casing failures</a:t>
            </a:r>
            <a:endParaRPr lang="en-US" sz="1800" dirty="0">
              <a:effectLst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dumping of waste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private and public water supplies may be at risk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18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8000"/>
              </a:lnSpc>
              <a:spcBef>
                <a:spcPts val="66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should be encouraged to take part in the registry whether or not they are currently experiencing symptoms, because: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gas facilities may leak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Emissions are episodic so symptoms may also be.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sources may be at risk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Exposures may cause health effects later in life.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3247688" cy="998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93"/>
              <a:buFont typeface="Calibri"/>
              <a:buNone/>
              <a:defRPr sz="46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 rot="5400000">
            <a:off x="3408115" y="82409"/>
            <a:ext cx="6188570" cy="1121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8274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987"/>
              <a:buFont typeface="Arial"/>
              <a:buChar char="•"/>
              <a:defRPr sz="29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 rot="5400000">
            <a:off x="6575778" y="3250071"/>
            <a:ext cx="8265725" cy="280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93"/>
              <a:buFont typeface="Calibri"/>
              <a:buNone/>
              <a:defRPr sz="46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 rot="5400000">
            <a:off x="886178" y="527192"/>
            <a:ext cx="8265725" cy="824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8274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987"/>
              <a:buFont typeface="Arial"/>
              <a:buChar char="•"/>
              <a:defRPr sz="29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93"/>
              <a:buFont typeface="Calibri"/>
              <a:buNone/>
              <a:defRPr sz="46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8274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987"/>
              <a:buFont typeface="Arial"/>
              <a:buChar char="•"/>
              <a:defRPr sz="29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93"/>
              <a:buFont typeface="Calibri"/>
              <a:buNone/>
              <a:defRPr sz="46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8274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987"/>
              <a:buFont typeface="Arial"/>
              <a:buChar char="•"/>
              <a:defRPr sz="29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2560"/>
              <a:buFont typeface="Arial"/>
              <a:buNone/>
              <a:defRPr sz="25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707"/>
              <a:buFont typeface="Arial"/>
              <a:buNone/>
              <a:defRPr sz="17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707"/>
              <a:buFont typeface="Arial"/>
              <a:buNone/>
              <a:defRPr sz="17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707"/>
              <a:buFont typeface="Arial"/>
              <a:buNone/>
              <a:defRPr sz="17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707"/>
              <a:buFont typeface="Arial"/>
              <a:buNone/>
              <a:defRPr sz="17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707"/>
              <a:buFont typeface="Arial"/>
              <a:buNone/>
              <a:defRPr sz="17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707"/>
              <a:buFont typeface="Arial"/>
              <a:buNone/>
              <a:defRPr sz="17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93"/>
              <a:buFont typeface="Calibri"/>
              <a:buNone/>
              <a:defRPr sz="46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8274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987"/>
              <a:buFont typeface="Arial"/>
              <a:buChar char="•"/>
              <a:defRPr sz="29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8274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987"/>
              <a:buFont typeface="Arial"/>
              <a:buChar char="•"/>
              <a:defRPr sz="29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93"/>
              <a:buFont typeface="Calibri"/>
              <a:buNone/>
              <a:defRPr sz="46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25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None/>
              <a:defRPr sz="17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None/>
              <a:defRPr sz="17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None/>
              <a:defRPr sz="17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None/>
              <a:defRPr sz="17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None/>
              <a:defRPr sz="17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None/>
              <a:defRPr sz="17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8274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987"/>
              <a:buFont typeface="Arial"/>
              <a:buChar char="•"/>
              <a:defRPr sz="29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583680" y="2390987"/>
            <a:ext cx="5528734" cy="1171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25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None/>
              <a:defRPr sz="17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None/>
              <a:defRPr sz="17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None/>
              <a:defRPr sz="17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None/>
              <a:defRPr sz="17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None/>
              <a:defRPr sz="17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None/>
              <a:defRPr sz="17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4"/>
          </p:nvPr>
        </p:nvSpPr>
        <p:spPr>
          <a:xfrm>
            <a:off x="6583680" y="3562773"/>
            <a:ext cx="5528734" cy="524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8274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987"/>
              <a:buFont typeface="Arial"/>
              <a:buChar char="•"/>
              <a:defRPr sz="29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93"/>
              <a:buFont typeface="Calibri"/>
              <a:buNone/>
              <a:defRPr sz="46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13"/>
              <a:buFont typeface="Calibri"/>
              <a:buNone/>
              <a:defRPr sz="34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5528734" y="1404338"/>
            <a:ext cx="6583680" cy="693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45325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413"/>
              <a:buFont typeface="Arial"/>
              <a:buChar char="•"/>
              <a:defRPr sz="34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827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987"/>
              <a:buFont typeface="Arial"/>
              <a:buChar char="•"/>
              <a:defRPr sz="29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93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13"/>
              <a:buFont typeface="Calibri"/>
              <a:buNone/>
              <a:defRPr sz="34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0"/>
          <p:cNvSpPr>
            <a:spLocks noGrp="1"/>
          </p:cNvSpPr>
          <p:nvPr>
            <p:ph type="pic" idx="2"/>
          </p:nvPr>
        </p:nvSpPr>
        <p:spPr>
          <a:xfrm>
            <a:off x="5528734" y="1404338"/>
            <a:ext cx="6583680" cy="693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3413"/>
              <a:buFont typeface="Arial"/>
              <a:buNone/>
              <a:defRPr sz="34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987"/>
              <a:buFont typeface="Arial"/>
              <a:buNone/>
              <a:defRPr sz="29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None/>
              <a:defRPr sz="17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93"/>
              <a:buFont typeface="Arial"/>
              <a:buNone/>
              <a:defRPr sz="14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80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93"/>
              <a:buFont typeface="Calibri"/>
              <a:buNone/>
              <a:defRPr sz="46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8274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987"/>
              <a:buFont typeface="Arial"/>
              <a:buChar char="•"/>
              <a:defRPr sz="298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116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80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2789450" y="4051925"/>
            <a:ext cx="10056755" cy="203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AED9"/>
                </a:solidFill>
                <a:latin typeface="Calibri"/>
                <a:ea typeface="Calibri"/>
                <a:cs typeface="Calibri"/>
                <a:sym typeface="Calibri"/>
              </a:rPr>
              <a:t>The Environmental Health Project</a:t>
            </a:r>
            <a:endParaRPr/>
          </a:p>
          <a:p>
            <a:pPr marL="0" marR="0" lvl="0" indent="0" algn="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AED9"/>
                </a:solidFill>
                <a:latin typeface="Calibri"/>
                <a:ea typeface="Calibri"/>
                <a:cs typeface="Calibri"/>
                <a:sym typeface="Calibri"/>
              </a:rPr>
              <a:t>Shale Gas &amp; Oil Health Registry</a:t>
            </a:r>
            <a:endParaRPr/>
          </a:p>
          <a:p>
            <a:pPr marL="0" marR="0" lvl="0" indent="0" algn="r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AED9"/>
                </a:solidFill>
                <a:latin typeface="Calibri"/>
                <a:ea typeface="Calibri"/>
                <a:cs typeface="Calibri"/>
                <a:sym typeface="Calibri"/>
              </a:rPr>
              <a:t>&amp; Resource Network</a:t>
            </a:r>
            <a:endParaRPr sz="5400" b="1" i="0" u="none" strike="noStrike" cap="none">
              <a:solidFill>
                <a:srgbClr val="00AE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3835084" y="7122522"/>
            <a:ext cx="9011121" cy="2558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AED9"/>
                </a:solidFill>
                <a:latin typeface="Calibri"/>
                <a:ea typeface="Calibri"/>
                <a:cs typeface="Calibri"/>
                <a:sym typeface="Calibri"/>
              </a:rPr>
              <a:t>PA Health Check-Up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AED9"/>
                </a:solidFill>
                <a:latin typeface="Calibri"/>
                <a:ea typeface="Calibri"/>
                <a:cs typeface="Calibri"/>
                <a:sym typeface="Calibri"/>
              </a:rPr>
              <a:t>Health Impacts of Unconventional Gas Development Industry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AED9"/>
                </a:solidFill>
                <a:latin typeface="Calibri"/>
                <a:cs typeface="Calibri"/>
                <a:sym typeface="Calibri"/>
              </a:rPr>
              <a:t>Erie County Medical Society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AED9"/>
                </a:solidFill>
                <a:latin typeface="Calibri"/>
                <a:ea typeface="Calibri"/>
                <a:cs typeface="Calibri"/>
                <a:sym typeface="Calibri"/>
              </a:rPr>
              <a:t>July 13, 2019</a:t>
            </a:r>
            <a:endParaRPr sz="2800" b="0" i="0" u="none" strike="noStrike" cap="none" dirty="0">
              <a:solidFill>
                <a:srgbClr val="00AE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Deborah Larson, Medical Outreach Coordinator</a:t>
            </a:r>
            <a:endParaRPr dirty="0"/>
          </a:p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99906"/>
            <a:ext cx="13004800" cy="882468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11090500" y="5303429"/>
            <a:ext cx="19143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FracTracker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Alliance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 descr="Karen Kasmauski The Human Cost of Energy expedition_09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480026" cy="929425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10661519" y="9294259"/>
            <a:ext cx="23432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Karen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Kasmauski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, </a:t>
            </a:r>
            <a:r>
              <a:rPr lang="en-US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iLCP</a:t>
            </a:r>
            <a:endParaRPr sz="1400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>
            <a:off x="5578052" y="2868637"/>
            <a:ext cx="4801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chemeClr val="accent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Quality of Life</a:t>
            </a:r>
            <a:endParaRPr sz="5400" b="1" cap="none" dirty="0">
              <a:solidFill>
                <a:schemeClr val="accent5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1490603" y="4202929"/>
            <a:ext cx="8033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CC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Immediate Environment</a:t>
            </a:r>
            <a:endParaRPr sz="5400" b="1" cap="none">
              <a:solidFill>
                <a:srgbClr val="CC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6655148" y="5499284"/>
            <a:ext cx="3724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Symptoms</a:t>
            </a:r>
            <a:endParaRPr sz="5400" b="1" cap="none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3282569" y="6795582"/>
            <a:ext cx="4993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chemeClr val="accent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Demographics</a:t>
            </a:r>
            <a:endParaRPr sz="5400" b="1" cap="none">
              <a:solidFill>
                <a:schemeClr val="accent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/>
        </p:nvSpPr>
        <p:spPr>
          <a:xfrm>
            <a:off x="3902537" y="1620722"/>
            <a:ext cx="6263898" cy="60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States represented in the Registry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524000"/>
            <a:ext cx="13051277" cy="7905135"/>
            <a:chOff x="0" y="1524000"/>
            <a:chExt cx="13051277" cy="7905135"/>
          </a:xfrm>
        </p:grpSpPr>
        <p:pic>
          <p:nvPicPr>
            <p:cNvPr id="167" name="Google Shape;167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524000"/>
              <a:ext cx="13051277" cy="79051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6"/>
            <p:cNvSpPr/>
            <p:nvPr/>
          </p:nvSpPr>
          <p:spPr>
            <a:xfrm>
              <a:off x="10520272" y="4726725"/>
              <a:ext cx="280497" cy="432113"/>
            </a:xfrm>
            <a:prstGeom prst="irregularSeal1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9117789" y="4925836"/>
              <a:ext cx="280497" cy="432113"/>
            </a:xfrm>
            <a:prstGeom prst="irregularSeal1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5955830" y="7721864"/>
              <a:ext cx="280497" cy="432113"/>
            </a:xfrm>
            <a:prstGeom prst="irregularSeal1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9538533" y="5044455"/>
              <a:ext cx="280497" cy="432113"/>
            </a:xfrm>
            <a:prstGeom prst="irregularSeal1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10550022" y="3413438"/>
              <a:ext cx="280497" cy="432113"/>
            </a:xfrm>
            <a:prstGeom prst="irregularSeal1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4488770" y="5357949"/>
              <a:ext cx="280497" cy="432113"/>
            </a:xfrm>
            <a:prstGeom prst="irregularSeal1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5887001" y="2926252"/>
              <a:ext cx="280497" cy="432113"/>
            </a:xfrm>
            <a:prstGeom prst="irregularSeal1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7034486" y="7285516"/>
              <a:ext cx="280497" cy="432113"/>
            </a:xfrm>
            <a:prstGeom prst="irregularSeal1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8977539" y="5790062"/>
              <a:ext cx="280497" cy="432113"/>
            </a:xfrm>
            <a:prstGeom prst="irregularSeal1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9930358" y="4489487"/>
              <a:ext cx="280497" cy="432113"/>
            </a:xfrm>
            <a:prstGeom prst="irregularSeal1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" name="Google Shape;179;p26"/>
            <p:cNvSpPr/>
            <p:nvPr/>
          </p:nvSpPr>
          <p:spPr>
            <a:xfrm>
              <a:off x="3617790" y="1620722"/>
              <a:ext cx="284747" cy="604404"/>
            </a:xfrm>
            <a:prstGeom prst="irregularSeal1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" name="Google Shape;170;p26"/>
            <p:cNvSpPr/>
            <p:nvPr/>
          </p:nvSpPr>
          <p:spPr>
            <a:xfrm>
              <a:off x="11265446" y="3629494"/>
              <a:ext cx="280497" cy="432113"/>
            </a:xfrm>
            <a:prstGeom prst="irregularSeal1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" name="Google Shape;170;p26"/>
            <p:cNvSpPr/>
            <p:nvPr/>
          </p:nvSpPr>
          <p:spPr>
            <a:xfrm>
              <a:off x="810806" y="5102943"/>
              <a:ext cx="280497" cy="432113"/>
            </a:xfrm>
            <a:prstGeom prst="irregularSeal1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"/>
            <a:ext cx="13004794" cy="97536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9369994" y="258087"/>
            <a:ext cx="36348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2017 Leann Leiter,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FracTracker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Alliance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182379"/>
            <a:ext cx="8352776" cy="557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3974" y="5204232"/>
            <a:ext cx="6850826" cy="454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45;p23" descr="Fractracker well water.png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8803" y="-1"/>
            <a:ext cx="8252697" cy="50077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6;p23"/>
          <p:cNvSpPr txBox="1"/>
          <p:nvPr/>
        </p:nvSpPr>
        <p:spPr>
          <a:xfrm rot="5400000">
            <a:off x="11970400" y="2322221"/>
            <a:ext cx="1705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highlight>
                  <a:srgbClr val="F8F8F8"/>
                </a:highlight>
                <a:latin typeface="Calibri"/>
                <a:ea typeface="Calibri"/>
                <a:cs typeface="Calibri"/>
                <a:sym typeface="Calibri"/>
              </a:rPr>
              <a:t>FracTracker</a:t>
            </a:r>
            <a:r>
              <a:rPr lang="en-US" dirty="0">
                <a:highlight>
                  <a:srgbClr val="F8F8F8"/>
                </a:highlight>
                <a:latin typeface="Calibri"/>
                <a:ea typeface="Calibri"/>
                <a:cs typeface="Calibri"/>
                <a:sym typeface="Calibri"/>
              </a:rPr>
              <a:t> Alliance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353" y="3893574"/>
            <a:ext cx="13060153" cy="5447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2965" y="-420176"/>
            <a:ext cx="7270643" cy="11149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23767"/>
            <a:ext cx="13044189" cy="7337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3"/>
          <p:cNvGrpSpPr>
            <a:grpSpLocks noChangeAspect="1"/>
          </p:cNvGrpSpPr>
          <p:nvPr/>
        </p:nvGrpSpPr>
        <p:grpSpPr>
          <a:xfrm>
            <a:off x="-23894" y="0"/>
            <a:ext cx="13028694" cy="7846141"/>
            <a:chOff x="1322962" y="1309485"/>
            <a:chExt cx="10751056" cy="6474502"/>
          </a:xfrm>
        </p:grpSpPr>
        <p:pic>
          <p:nvPicPr>
            <p:cNvPr id="217" name="Google Shape;217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2962" y="1309485"/>
              <a:ext cx="10751056" cy="6474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474738" y="4546736"/>
              <a:ext cx="886593" cy="21186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9" name="Google Shape;219;p33"/>
          <p:cNvSpPr txBox="1"/>
          <p:nvPr/>
        </p:nvSpPr>
        <p:spPr>
          <a:xfrm>
            <a:off x="923538" y="8115300"/>
            <a:ext cx="7706112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environmentalhealthproject.org</a:t>
            </a:r>
            <a:endParaRPr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7"/>
          <p:cNvGrpSpPr/>
          <p:nvPr/>
        </p:nvGrpSpPr>
        <p:grpSpPr>
          <a:xfrm>
            <a:off x="5610225" y="5913437"/>
            <a:ext cx="7394575" cy="3670504"/>
            <a:chOff x="317511" y="1451186"/>
            <a:chExt cx="7378295" cy="3427898"/>
          </a:xfrm>
        </p:grpSpPr>
        <p:sp>
          <p:nvSpPr>
            <p:cNvPr id="103" name="Google Shape;103;p17"/>
            <p:cNvSpPr/>
            <p:nvPr/>
          </p:nvSpPr>
          <p:spPr>
            <a:xfrm>
              <a:off x="2328287" y="4598711"/>
              <a:ext cx="5367519" cy="280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https://www1.nyc.gov/site/911health/about/wtc-health-registry.page</a:t>
              </a:r>
              <a:endParaRPr dirty="0"/>
            </a:p>
          </p:txBody>
        </p:sp>
        <p:pic>
          <p:nvPicPr>
            <p:cNvPr id="104" name="Google Shape;10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7511" y="1451186"/>
              <a:ext cx="6823893" cy="30092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17"/>
          <p:cNvGrpSpPr/>
          <p:nvPr/>
        </p:nvGrpSpPr>
        <p:grpSpPr>
          <a:xfrm>
            <a:off x="476250" y="2172894"/>
            <a:ext cx="9139698" cy="3942155"/>
            <a:chOff x="4131504" y="4552122"/>
            <a:chExt cx="8140716" cy="2780515"/>
          </a:xfrm>
        </p:grpSpPr>
        <p:sp>
          <p:nvSpPr>
            <p:cNvPr id="106" name="Google Shape;106;p17"/>
            <p:cNvSpPr/>
            <p:nvPr/>
          </p:nvSpPr>
          <p:spPr>
            <a:xfrm>
              <a:off x="4131504" y="6980108"/>
              <a:ext cx="4643727" cy="352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https://epi.grants.cancer.gov/registries.html#registries</a:t>
              </a:r>
              <a:endParaRPr/>
            </a:p>
          </p:txBody>
        </p:sp>
        <p:pic>
          <p:nvPicPr>
            <p:cNvPr id="107" name="Google Shape;107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31504" y="4552122"/>
              <a:ext cx="8140716" cy="1867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31504" y="6419850"/>
              <a:ext cx="5668480" cy="5602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0400" y="987252"/>
            <a:ext cx="9035039" cy="1105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41" y="5116662"/>
            <a:ext cx="11941458" cy="3557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04" y="935605"/>
            <a:ext cx="11921495" cy="2200024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65921" y="3354619"/>
            <a:ext cx="10089555" cy="26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R="511810">
              <a:spcBef>
                <a:spcPts val="800"/>
              </a:spcBef>
              <a:tabLst>
                <a:tab pos="1803400" algn="l"/>
              </a:tabLst>
            </a:pPr>
            <a:r>
              <a:rPr lang="en-US" sz="4800" b="1" dirty="0">
                <a:solidFill>
                  <a:srgbClr val="39B018"/>
                </a:solidFill>
                <a:latin typeface="Helvetica Neue" panose="020B0604020202020204" charset="0"/>
                <a:ea typeface="MS Mincho"/>
                <a:cs typeface="Times New Roman" panose="02020603050405020304" pitchFamily="18" charset="0"/>
              </a:rPr>
              <a:t>Join EHP’s nationwide </a:t>
            </a:r>
          </a:p>
          <a:p>
            <a:pPr marR="511810">
              <a:spcBef>
                <a:spcPts val="800"/>
              </a:spcBef>
              <a:tabLst>
                <a:tab pos="1803400" algn="l"/>
              </a:tabLst>
            </a:pPr>
            <a:r>
              <a:rPr lang="en-US" sz="4800" b="1" dirty="0">
                <a:solidFill>
                  <a:srgbClr val="39B018"/>
                </a:solidFill>
                <a:latin typeface="Helvetica Neue" panose="020B0604020202020204" charset="0"/>
                <a:ea typeface="MS Mincho"/>
                <a:cs typeface="Times New Roman" panose="02020603050405020304" pitchFamily="18" charset="0"/>
              </a:rPr>
              <a:t>Shale Oil &amp; Gas Registry </a:t>
            </a:r>
          </a:p>
          <a:p>
            <a:pPr marR="511810">
              <a:spcBef>
                <a:spcPts val="800"/>
              </a:spcBef>
              <a:tabLst>
                <a:tab pos="1803400" algn="l"/>
              </a:tabLst>
            </a:pPr>
            <a:r>
              <a:rPr lang="en-US" sz="4800" b="1" dirty="0">
                <a:solidFill>
                  <a:srgbClr val="39B018"/>
                </a:solidFill>
                <a:latin typeface="Helvetica Neue" panose="020B0604020202020204" charset="0"/>
                <a:ea typeface="MS Mincho"/>
                <a:cs typeface="Times New Roman" panose="02020603050405020304" pitchFamily="18" charset="0"/>
              </a:rPr>
              <a:t>and be counted!</a:t>
            </a:r>
            <a:endParaRPr lang="en-US" sz="48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6144"/>
            <a:ext cx="13004800" cy="1122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3224"/>
            <a:ext cx="5770622" cy="2056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 descr="drilling on well p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3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10588350" y="9343500"/>
            <a:ext cx="16713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Robert M.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Donnan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560"/>
            <a:ext cx="13004800" cy="8754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478" y="537895"/>
            <a:ext cx="6357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Beaver Run Reservoir, Westmoreland County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 descr="Gas-Pipeli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430" y="1607491"/>
            <a:ext cx="6103373" cy="405400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8772700" y="5661500"/>
            <a:ext cx="38448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2014 Robert M. Donnan. FracTracker Alliance</a:t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7025"/>
            <a:ext cx="7845575" cy="52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 descr="Compressor-Statio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3812" y="5327779"/>
            <a:ext cx="6663147" cy="4425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1236</Words>
  <Application>Microsoft Office PowerPoint</Application>
  <PresentationFormat>Custom</PresentationFormat>
  <Paragraphs>131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Helvetica Neue</vt:lpstr>
      <vt:lpstr>Cambria</vt:lpstr>
      <vt:lpstr>Calibri</vt:lpstr>
      <vt:lpstr>Helvetica Neue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Outreach Med Coordin</dc:creator>
  <cp:lastModifiedBy>Tammy</cp:lastModifiedBy>
  <cp:revision>30</cp:revision>
  <dcterms:modified xsi:type="dcterms:W3CDTF">2019-07-13T04:42:42Z</dcterms:modified>
</cp:coreProperties>
</file>