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2" r:id="rId2"/>
    <p:sldId id="266" r:id="rId3"/>
    <p:sldId id="270" r:id="rId4"/>
    <p:sldId id="271" r:id="rId5"/>
    <p:sldId id="276" r:id="rId6"/>
    <p:sldId id="277" r:id="rId7"/>
    <p:sldId id="280" r:id="rId8"/>
    <p:sldId id="279" r:id="rId9"/>
    <p:sldId id="278" r:id="rId10"/>
    <p:sldId id="275" r:id="rId11"/>
    <p:sldId id="281" r:id="rId12"/>
    <p:sldId id="282" r:id="rId13"/>
    <p:sldId id="283" r:id="rId14"/>
    <p:sldId id="287" r:id="rId15"/>
    <p:sldId id="284" r:id="rId16"/>
    <p:sldId id="285" r:id="rId17"/>
    <p:sldId id="289" r:id="rId18"/>
    <p:sldId id="273" r:id="rId19"/>
    <p:sldId id="288" r:id="rId20"/>
    <p:sldId id="264" r:id="rId21"/>
  </p:sldIdLst>
  <p:sldSz cx="9144000" cy="6858000" type="screen4x3"/>
  <p:notesSz cx="6858000" cy="9144000"/>
  <p:defaultTextStyle>
    <a:defPPr marL="0" marR="0" indent="0" algn="l" defTabSz="642915" rtl="0" fontAlgn="auto" latinLnBrk="1" hangingPunct="0">
      <a:lnSpc>
        <a:spcPct val="100000"/>
      </a:lnSpc>
      <a:spcBef>
        <a:spcPts val="0"/>
      </a:spcBef>
      <a:spcAft>
        <a:spcPts val="0"/>
      </a:spcAft>
      <a:buClrTx/>
      <a:buSzTx/>
      <a:buFontTx/>
      <a:buNone/>
      <a:tabLst/>
      <a:defRPr kumimoji="0" sz="1266" b="0" i="0" u="none" strike="noStrike" cap="none" spc="0" normalizeH="0" baseline="0">
        <a:ln>
          <a:noFill/>
        </a:ln>
        <a:solidFill>
          <a:srgbClr val="000000"/>
        </a:solidFill>
        <a:effectLst/>
        <a:uFillTx/>
      </a:defRPr>
    </a:defPPr>
    <a:lvl1pPr marL="0" marR="0" indent="0"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1pPr>
    <a:lvl2pPr marL="0" marR="0" indent="160729"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2pPr>
    <a:lvl3pPr marL="0" marR="0" indent="321457"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3pPr>
    <a:lvl4pPr marL="0" marR="0" indent="482186"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4pPr>
    <a:lvl5pPr marL="0" marR="0" indent="642915"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5pPr>
    <a:lvl6pPr marL="0" marR="0" indent="803643"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6pPr>
    <a:lvl7pPr marL="0" marR="0" indent="964372"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7pPr>
    <a:lvl8pPr marL="0" marR="0" indent="1125101"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8pPr>
    <a:lvl9pPr marL="0" marR="0" indent="1285829" algn="ctr" defTabSz="410751" rtl="0" fontAlgn="auto" latinLnBrk="0" hangingPunct="0">
      <a:lnSpc>
        <a:spcPct val="100000"/>
      </a:lnSpc>
      <a:spcBef>
        <a:spcPts val="0"/>
      </a:spcBef>
      <a:spcAft>
        <a:spcPts val="0"/>
      </a:spcAft>
      <a:buClrTx/>
      <a:buSzTx/>
      <a:buFontTx/>
      <a:buNone/>
      <a:tabLst/>
      <a:defRPr kumimoji="0" sz="2531"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Jackson" initials="EJ" lastIdx="1" clrIdx="0">
    <p:extLst>
      <p:ext uri="{19B8F6BF-5375-455C-9EA6-DF929625EA0E}">
        <p15:presenceInfo xmlns:p15="http://schemas.microsoft.com/office/powerpoint/2012/main" userId="0592e01f9c637f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FFFF"/>
    <a:srgbClr val="6ED1F4"/>
    <a:srgbClr val="B8E276"/>
    <a:srgbClr val="D0D0D0"/>
    <a:srgbClr val="D0C6BE"/>
    <a:srgbClr val="6763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40" autoAdjust="0"/>
    <p:restoredTop sz="78590" autoAdjust="0"/>
  </p:normalViewPr>
  <p:slideViewPr>
    <p:cSldViewPr snapToGrid="0" snapToObjects="1">
      <p:cViewPr varScale="1">
        <p:scale>
          <a:sx n="53" d="100"/>
          <a:sy n="53" d="100"/>
        </p:scale>
        <p:origin x="1800" y="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321457" latinLnBrk="0">
      <a:lnSpc>
        <a:spcPct val="117999"/>
      </a:lnSpc>
      <a:defRPr sz="1547">
        <a:latin typeface="Helvetica Neue"/>
        <a:ea typeface="Helvetica Neue"/>
        <a:cs typeface="Helvetica Neue"/>
        <a:sym typeface="Helvetica Neue"/>
      </a:defRPr>
    </a:lvl1pPr>
    <a:lvl2pPr indent="160729" defTabSz="321457" latinLnBrk="0">
      <a:lnSpc>
        <a:spcPct val="117999"/>
      </a:lnSpc>
      <a:defRPr sz="1547">
        <a:latin typeface="Helvetica Neue"/>
        <a:ea typeface="Helvetica Neue"/>
        <a:cs typeface="Helvetica Neue"/>
        <a:sym typeface="Helvetica Neue"/>
      </a:defRPr>
    </a:lvl2pPr>
    <a:lvl3pPr indent="321457" defTabSz="321457" latinLnBrk="0">
      <a:lnSpc>
        <a:spcPct val="117999"/>
      </a:lnSpc>
      <a:defRPr sz="1547">
        <a:latin typeface="Helvetica Neue"/>
        <a:ea typeface="Helvetica Neue"/>
        <a:cs typeface="Helvetica Neue"/>
        <a:sym typeface="Helvetica Neue"/>
      </a:defRPr>
    </a:lvl3pPr>
    <a:lvl4pPr indent="482186" defTabSz="321457" latinLnBrk="0">
      <a:lnSpc>
        <a:spcPct val="117999"/>
      </a:lnSpc>
      <a:defRPr sz="1547">
        <a:latin typeface="Helvetica Neue"/>
        <a:ea typeface="Helvetica Neue"/>
        <a:cs typeface="Helvetica Neue"/>
        <a:sym typeface="Helvetica Neue"/>
      </a:defRPr>
    </a:lvl4pPr>
    <a:lvl5pPr indent="642915" defTabSz="321457" latinLnBrk="0">
      <a:lnSpc>
        <a:spcPct val="117999"/>
      </a:lnSpc>
      <a:defRPr sz="1547">
        <a:latin typeface="Helvetica Neue"/>
        <a:ea typeface="Helvetica Neue"/>
        <a:cs typeface="Helvetica Neue"/>
        <a:sym typeface="Helvetica Neue"/>
      </a:defRPr>
    </a:lvl5pPr>
    <a:lvl6pPr indent="803643" defTabSz="321457" latinLnBrk="0">
      <a:lnSpc>
        <a:spcPct val="117999"/>
      </a:lnSpc>
      <a:defRPr sz="1547">
        <a:latin typeface="Helvetica Neue"/>
        <a:ea typeface="Helvetica Neue"/>
        <a:cs typeface="Helvetica Neue"/>
        <a:sym typeface="Helvetica Neue"/>
      </a:defRPr>
    </a:lvl6pPr>
    <a:lvl7pPr indent="964372" defTabSz="321457" latinLnBrk="0">
      <a:lnSpc>
        <a:spcPct val="117999"/>
      </a:lnSpc>
      <a:defRPr sz="1547">
        <a:latin typeface="Helvetica Neue"/>
        <a:ea typeface="Helvetica Neue"/>
        <a:cs typeface="Helvetica Neue"/>
        <a:sym typeface="Helvetica Neue"/>
      </a:defRPr>
    </a:lvl7pPr>
    <a:lvl8pPr indent="1125101" defTabSz="321457" latinLnBrk="0">
      <a:lnSpc>
        <a:spcPct val="117999"/>
      </a:lnSpc>
      <a:defRPr sz="1547">
        <a:latin typeface="Helvetica Neue"/>
        <a:ea typeface="Helvetica Neue"/>
        <a:cs typeface="Helvetica Neue"/>
        <a:sym typeface="Helvetica Neue"/>
      </a:defRPr>
    </a:lvl8pPr>
    <a:lvl9pPr indent="1285829" defTabSz="321457" latinLnBrk="0">
      <a:lnSpc>
        <a:spcPct val="117999"/>
      </a:lnSpc>
      <a:defRPr sz="1547">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Hi everyone, I’d like to first say a quick thanks to Chatham, Drexel, and Physicians for Social Responsibility for inviting me here and hosting this event today. My name is Erica Jackson and I am the Community Outreach and Communications Specialist with </a:t>
            </a:r>
            <a:r>
              <a:rPr lang="en-US" sz="1547" dirty="0" err="1">
                <a:effectLst/>
                <a:latin typeface="Helvetica Neue"/>
                <a:ea typeface="Helvetica Neue"/>
                <a:cs typeface="Helvetica Neue"/>
                <a:sym typeface="Helvetica Neue"/>
              </a:rPr>
              <a:t>FracTracker</a:t>
            </a:r>
            <a:r>
              <a:rPr lang="en-US" sz="1547" dirty="0">
                <a:effectLst/>
                <a:latin typeface="Helvetica Neue"/>
                <a:ea typeface="Helvetica Neue"/>
                <a:cs typeface="Helvetica Neue"/>
                <a:sym typeface="Helvetica Neue"/>
              </a:rPr>
              <a:t> Alliance. And I am based here in Pittsburgh. </a:t>
            </a:r>
          </a:p>
          <a:p>
            <a:endParaRPr lang="en-US" sz="1547"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27084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Filing a report is easy. You click the report button on the bottom and you will be prompted through a series of steps. The first step is to choose from this list of things to report. The activity feature includes a broader range of fossil fuel activity to report than what is displayed on the map. </a:t>
            </a:r>
          </a:p>
          <a:p>
            <a:endParaRPr lang="en-US" dirty="0"/>
          </a:p>
        </p:txBody>
      </p:sp>
    </p:spTree>
    <p:extLst>
      <p:ext uri="{BB962C8B-B14F-4D97-AF65-F5344CB8AC3E}">
        <p14:creationId xmlns:p14="http://schemas.microsoft.com/office/powerpoint/2010/main" val="804318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After you select what you are reporting, you will be prompted to select what senses were impacted. For example, you could report noise pollution from oil trains, or seeing a lot of truck traffic in your neighborhood. There was recently a leak at a well site and neighbors reported a smell of rotten egg, indicative of hydrogen sulfide.</a:t>
            </a:r>
          </a:p>
          <a:p>
            <a:endParaRPr lang="en-US" dirty="0"/>
          </a:p>
        </p:txBody>
      </p:sp>
    </p:spTree>
    <p:extLst>
      <p:ext uri="{BB962C8B-B14F-4D97-AF65-F5344CB8AC3E}">
        <p14:creationId xmlns:p14="http://schemas.microsoft.com/office/powerpoint/2010/main" val="315159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Then you will be asked to write a title, short description, and add a photo. Finally, you can pick the location of the event. You can also leave one of these features out. For example, we’ve received emails from people saying they’ve experienced headaches since development began occurring, and that could be something that you report without a photo. </a:t>
            </a:r>
          </a:p>
          <a:p>
            <a:endParaRPr lang="en-US" dirty="0"/>
          </a:p>
        </p:txBody>
      </p:sp>
    </p:spTree>
    <p:extLst>
      <p:ext uri="{BB962C8B-B14F-4D97-AF65-F5344CB8AC3E}">
        <p14:creationId xmlns:p14="http://schemas.microsoft.com/office/powerpoint/2010/main" val="3729693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Everything you report will be stored under your user profile so you can go back and modify or delete them later. You can also make a report, save a draft of it, and then submit it later, which is helpful if you’re ever having connectivity issues.  </a:t>
            </a:r>
          </a:p>
          <a:p>
            <a:endParaRPr lang="en-US" dirty="0"/>
          </a:p>
        </p:txBody>
      </p:sp>
    </p:spTree>
    <p:extLst>
      <p:ext uri="{BB962C8B-B14F-4D97-AF65-F5344CB8AC3E}">
        <p14:creationId xmlns:p14="http://schemas.microsoft.com/office/powerpoint/2010/main" val="47855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That’s a basic intro to the </a:t>
            </a:r>
            <a:r>
              <a:rPr lang="en-US" sz="1547" dirty="0" err="1">
                <a:effectLst/>
                <a:latin typeface="Helvetica Neue"/>
                <a:ea typeface="Helvetica Neue"/>
                <a:cs typeface="Helvetica Neue"/>
                <a:sym typeface="Helvetica Neue"/>
              </a:rPr>
              <a:t>FracTracker</a:t>
            </a:r>
            <a:r>
              <a:rPr lang="en-US" sz="1547" dirty="0">
                <a:effectLst/>
                <a:latin typeface="Helvetica Neue"/>
                <a:ea typeface="Helvetica Neue"/>
                <a:cs typeface="Helvetica Neue"/>
                <a:sym typeface="Helvetica Neue"/>
              </a:rPr>
              <a:t> App. It’s very user-friendly and can teach you a lot about development in your area. You can download it for free on the App Store and on Google Play. But why should you use it? </a:t>
            </a:r>
          </a:p>
          <a:p>
            <a:pPr marL="0" marR="0" lvl="0" indent="0" defTabSz="321457"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82957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In the U.S., 12.4 million people live with a half mile of an active well, pipeline, or compressor station. Yet industry provides us with little easy-to-read data about where this infrastructure is and a very limited, biased idea of how it will affect our neighborhoods. </a:t>
            </a:r>
          </a:p>
          <a:p>
            <a:endParaRPr lang="en-US" dirty="0"/>
          </a:p>
        </p:txBody>
      </p:sp>
    </p:spTree>
    <p:extLst>
      <p:ext uri="{BB962C8B-B14F-4D97-AF65-F5344CB8AC3E}">
        <p14:creationId xmlns:p14="http://schemas.microsoft.com/office/powerpoint/2010/main" val="2628918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The </a:t>
            </a:r>
            <a:r>
              <a:rPr lang="en-US" sz="1547" dirty="0" err="1">
                <a:effectLst/>
                <a:latin typeface="Helvetica Neue"/>
                <a:ea typeface="Helvetica Neue"/>
                <a:cs typeface="Helvetica Neue"/>
                <a:sym typeface="Helvetica Neue"/>
              </a:rPr>
              <a:t>FracTracker</a:t>
            </a:r>
            <a:r>
              <a:rPr lang="en-US" sz="1547" dirty="0">
                <a:effectLst/>
                <a:latin typeface="Helvetica Neue"/>
                <a:ea typeface="Helvetica Neue"/>
                <a:cs typeface="Helvetica Neue"/>
                <a:sym typeface="Helvetica Neue"/>
              </a:rPr>
              <a:t> App is the first step towards becoming more aware of the development in your town. This awareness can also be a bit overwhelming at first. Looking at this map of Pittsburgh (The blue dot is Chatham University) you can see that we’re surrounded by development. You may think there’s not much that an individual can do to affect this.</a:t>
            </a:r>
          </a:p>
          <a:p>
            <a:endParaRPr lang="en-US" dirty="0"/>
          </a:p>
        </p:txBody>
      </p:sp>
    </p:spTree>
    <p:extLst>
      <p:ext uri="{BB962C8B-B14F-4D97-AF65-F5344CB8AC3E}">
        <p14:creationId xmlns:p14="http://schemas.microsoft.com/office/powerpoint/2010/main" val="3115969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But with the reporting feature, individuals can contribute meaningful insight into potential impacts that would otherwise go unreported. People living in areas where fracking occurs have the best idea about what streams are being polluted with drilling mud, where flaring is occurring, and what health symptoms they are experiencing. </a:t>
            </a:r>
          </a:p>
          <a:p>
            <a:endParaRPr lang="en-US" dirty="0"/>
          </a:p>
        </p:txBody>
      </p:sp>
    </p:spTree>
    <p:extLst>
      <p:ext uri="{BB962C8B-B14F-4D97-AF65-F5344CB8AC3E}">
        <p14:creationId xmlns:p14="http://schemas.microsoft.com/office/powerpoint/2010/main" val="1682214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These reports can be used as evidence of the risks of fracking in meetings with local and state officials. They can verify the accuracy of pipeline and well maps. They also can be used by health care professionals to identify where people are experiencing symptoms that could be caused by fracking. </a:t>
            </a:r>
          </a:p>
          <a:p>
            <a:endParaRPr lang="en-US" dirty="0"/>
          </a:p>
        </p:txBody>
      </p:sp>
    </p:spTree>
    <p:extLst>
      <p:ext uri="{BB962C8B-B14F-4D97-AF65-F5344CB8AC3E}">
        <p14:creationId xmlns:p14="http://schemas.microsoft.com/office/powerpoint/2010/main" val="41911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For our collaborators, </a:t>
            </a:r>
            <a:r>
              <a:rPr lang="en-US" sz="1547" dirty="0" err="1">
                <a:effectLst/>
                <a:latin typeface="Helvetica Neue"/>
                <a:ea typeface="Helvetica Neue"/>
                <a:cs typeface="Helvetica Neue"/>
                <a:sym typeface="Helvetica Neue"/>
              </a:rPr>
              <a:t>FracTracker</a:t>
            </a:r>
            <a:r>
              <a:rPr lang="en-US" sz="1547" dirty="0">
                <a:effectLst/>
                <a:latin typeface="Helvetica Neue"/>
                <a:ea typeface="Helvetica Neue"/>
                <a:cs typeface="Helvetica Neue"/>
                <a:sym typeface="Helvetica Neue"/>
              </a:rPr>
              <a:t> can extract reports and make them into a separate map for you to use in your campaigns. We have partnered with other organizations to map out abandoned wells in Pennsylvania, like the one in the photo. We could create maps of health concerns, working with reports of symptoms, air pollution, flaring, or contaminated water. </a:t>
            </a:r>
          </a:p>
          <a:p>
            <a:pPr marL="0" marR="0" lvl="0" indent="0" defTabSz="321457"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22153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defTabSz="321457" eaLnBrk="1" fontAlgn="auto" latinLnBrk="0" hangingPunct="1">
              <a:lnSpc>
                <a:spcPct val="117999"/>
              </a:lnSpc>
              <a:spcBef>
                <a:spcPts val="0"/>
              </a:spcBef>
              <a:spcAft>
                <a:spcPts val="0"/>
              </a:spcAft>
              <a:buClrTx/>
              <a:buSzTx/>
              <a:buFontTx/>
              <a:buNone/>
              <a:tabLst/>
              <a:defRPr/>
            </a:pPr>
            <a:r>
              <a:rPr lang="en-US" sz="1547" dirty="0" err="1">
                <a:effectLst/>
                <a:latin typeface="Helvetica Neue"/>
                <a:ea typeface="Helvetica Neue"/>
                <a:cs typeface="Helvetica Neue"/>
                <a:sym typeface="Helvetica Neue"/>
              </a:rPr>
              <a:t>FracTracker</a:t>
            </a:r>
            <a:r>
              <a:rPr lang="en-US" sz="1547" dirty="0">
                <a:effectLst/>
                <a:latin typeface="Helvetica Neue"/>
                <a:ea typeface="Helvetica Neue"/>
                <a:cs typeface="Helvetica Neue"/>
                <a:sym typeface="Helvetica Neue"/>
              </a:rPr>
              <a:t> is a leading resource on oil and gas issues. We study, map and communicate the risk of this industry to protect our planet and support the renewable energy transformation. We also provide resources for partner organizations to support advocacy and research. </a:t>
            </a:r>
          </a:p>
          <a:p>
            <a:endParaRPr lang="en-US" dirty="0"/>
          </a:p>
        </p:txBody>
      </p:sp>
    </p:spTree>
    <p:extLst>
      <p:ext uri="{BB962C8B-B14F-4D97-AF65-F5344CB8AC3E}">
        <p14:creationId xmlns:p14="http://schemas.microsoft.com/office/powerpoint/2010/main" val="1793468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I encourage you all to download the app and learn a little more about the oil and gas industry in your state or around the US. Thank you everyone for your time, and also for the work you do to protect the health of our environment and communities. </a:t>
            </a:r>
            <a:r>
              <a:rPr lang="en-US" sz="1547">
                <a:effectLst/>
                <a:latin typeface="Helvetica Neue"/>
                <a:ea typeface="Helvetica Neue"/>
                <a:cs typeface="Helvetica Neue"/>
                <a:sym typeface="Helvetica Neue"/>
              </a:rPr>
              <a:t>If you have any follow up questions or comments, please feel to contact us. </a:t>
            </a:r>
          </a:p>
          <a:p>
            <a:endParaRPr lang="en-US" dirty="0"/>
          </a:p>
        </p:txBody>
      </p:sp>
    </p:spTree>
    <p:extLst>
      <p:ext uri="{BB962C8B-B14F-4D97-AF65-F5344CB8AC3E}">
        <p14:creationId xmlns:p14="http://schemas.microsoft.com/office/powerpoint/2010/main" val="36063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Another aspect of </a:t>
            </a:r>
            <a:r>
              <a:rPr lang="en-US" sz="1547" dirty="0" err="1">
                <a:effectLst/>
                <a:latin typeface="Helvetica Neue"/>
                <a:ea typeface="Helvetica Neue"/>
                <a:cs typeface="Helvetica Neue"/>
                <a:sym typeface="Helvetica Neue"/>
              </a:rPr>
              <a:t>FracTracker’s</a:t>
            </a:r>
            <a:r>
              <a:rPr lang="en-US" sz="1547" dirty="0">
                <a:effectLst/>
                <a:latin typeface="Helvetica Neue"/>
                <a:ea typeface="Helvetica Neue"/>
                <a:cs typeface="Helvetica Neue"/>
                <a:sym typeface="Helvetica Neue"/>
              </a:rPr>
              <a:t> work is providing tools for people in areas affected by oil and gas so they can take action on a local level. One of the tools we provide is the </a:t>
            </a:r>
            <a:r>
              <a:rPr lang="en-US" sz="1547" dirty="0" err="1">
                <a:effectLst/>
                <a:latin typeface="Helvetica Neue"/>
                <a:ea typeface="Helvetica Neue"/>
                <a:cs typeface="Helvetica Neue"/>
                <a:sym typeface="Helvetica Neue"/>
              </a:rPr>
              <a:t>FracTracker</a:t>
            </a:r>
            <a:r>
              <a:rPr lang="en-US" sz="1547" dirty="0">
                <a:effectLst/>
                <a:latin typeface="Helvetica Neue"/>
                <a:ea typeface="Helvetica Neue"/>
                <a:cs typeface="Helvetica Neue"/>
                <a:sym typeface="Helvetica Neue"/>
              </a:rPr>
              <a:t> Mobile App, which is what I am here to share with you today. The app is free and a great way for people to learn about fracking in their neighborhood and across the US. </a:t>
            </a:r>
          </a:p>
          <a:p>
            <a:endParaRPr lang="en-US" dirty="0"/>
          </a:p>
        </p:txBody>
      </p:sp>
    </p:spTree>
    <p:extLst>
      <p:ext uri="{BB962C8B-B14F-4D97-AF65-F5344CB8AC3E}">
        <p14:creationId xmlns:p14="http://schemas.microsoft.com/office/powerpoint/2010/main" val="2285175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47" dirty="0">
                <a:effectLst/>
                <a:latin typeface="Helvetica Neue"/>
                <a:ea typeface="Helvetica Neue"/>
                <a:cs typeface="Helvetica Neue"/>
                <a:sym typeface="Helvetica Neue"/>
              </a:rPr>
              <a:t>There are 2 main features of the </a:t>
            </a:r>
            <a:r>
              <a:rPr lang="en-US" sz="1547" dirty="0" err="1">
                <a:effectLst/>
                <a:latin typeface="Helvetica Neue"/>
                <a:ea typeface="Helvetica Neue"/>
                <a:cs typeface="Helvetica Neue"/>
                <a:sym typeface="Helvetica Neue"/>
              </a:rPr>
              <a:t>FracTracker</a:t>
            </a:r>
            <a:r>
              <a:rPr lang="en-US" sz="1547" dirty="0">
                <a:effectLst/>
                <a:latin typeface="Helvetica Neue"/>
                <a:ea typeface="Helvetica Neue"/>
                <a:cs typeface="Helvetica Neue"/>
                <a:sym typeface="Helvetica Neue"/>
              </a:rPr>
              <a:t> App. The first is a map. When you click on the map icon on the bottom tool bar, a map will appear. It’s similar to google maps or apple maps, except that it includes the location of fracking infrastructure. Each green dot on the screen here represents a drilled unconventional (or fracked) well</a:t>
            </a:r>
            <a:endParaRPr lang="en-US" dirty="0"/>
          </a:p>
        </p:txBody>
      </p:sp>
    </p:spTree>
    <p:extLst>
      <p:ext uri="{BB962C8B-B14F-4D97-AF65-F5344CB8AC3E}">
        <p14:creationId xmlns:p14="http://schemas.microsoft.com/office/powerpoint/2010/main" val="328785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In addition to wells, the app also includes other aspects of oil and gas development, which you can see here in the legend. For example, there are triangles which represent compressor stations. Compressor stations are facilities along a pipeline route which compress natural gas and help it flow efficiently through a pipeline. They also produce a lot of air pollution in the process.</a:t>
            </a:r>
          </a:p>
          <a:p>
            <a:endParaRPr lang="en-US" dirty="0"/>
          </a:p>
        </p:txBody>
      </p:sp>
    </p:spTree>
    <p:extLst>
      <p:ext uri="{BB962C8B-B14F-4D97-AF65-F5344CB8AC3E}">
        <p14:creationId xmlns:p14="http://schemas.microsoft.com/office/powerpoint/2010/main" val="265203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There are also processor stations on the map. This is a broad term used to describe different facilities and equipment that separate impurities, contaminants, and components of natural gas.  Natural gas is mainly methane, but it can also contain water, ethane, butane, and other substances that are separated out. Processor stations can also be major polluters. </a:t>
            </a:r>
          </a:p>
          <a:p>
            <a:endParaRPr lang="en-US" dirty="0"/>
          </a:p>
        </p:txBody>
      </p:sp>
    </p:spTree>
    <p:extLst>
      <p:ext uri="{BB962C8B-B14F-4D97-AF65-F5344CB8AC3E}">
        <p14:creationId xmlns:p14="http://schemas.microsoft.com/office/powerpoint/2010/main" val="427005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Then there are pipelines on the map. There’s a real lack of data transparency when it comes to oil and gas pipelines. In fact, after the natural gas pipeline exploded last month in Beaver County, it was difficult to find an accurate map of it. </a:t>
            </a:r>
            <a:r>
              <a:rPr lang="en-US" sz="1547" dirty="0" err="1">
                <a:effectLst/>
                <a:latin typeface="Helvetica Neue"/>
                <a:ea typeface="Helvetica Neue"/>
                <a:cs typeface="Helvetica Neue"/>
                <a:sym typeface="Helvetica Neue"/>
              </a:rPr>
              <a:t>FracTracker</a:t>
            </a:r>
            <a:r>
              <a:rPr lang="en-US" sz="1547" dirty="0">
                <a:effectLst/>
                <a:latin typeface="Helvetica Neue"/>
                <a:ea typeface="Helvetica Neue"/>
                <a:cs typeface="Helvetica Neue"/>
                <a:sym typeface="Helvetica Neue"/>
              </a:rPr>
              <a:t> is working to fill this gap. The app contains vetted pipelines that we have gone through and checked for accuracy, and estimated pipelines.</a:t>
            </a:r>
          </a:p>
          <a:p>
            <a:endParaRPr lang="en-US" dirty="0"/>
          </a:p>
        </p:txBody>
      </p:sp>
    </p:spTree>
    <p:extLst>
      <p:ext uri="{BB962C8B-B14F-4D97-AF65-F5344CB8AC3E}">
        <p14:creationId xmlns:p14="http://schemas.microsoft.com/office/powerpoint/2010/main" val="139496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Finally, you also see these small red flags on the map. Each one is a report of oil and gas activity made by an app user. This brings me to the second feature of the </a:t>
            </a:r>
            <a:r>
              <a:rPr lang="en-US" sz="1547" dirty="0" err="1">
                <a:effectLst/>
                <a:latin typeface="Helvetica Neue"/>
                <a:ea typeface="Helvetica Neue"/>
                <a:cs typeface="Helvetica Neue"/>
                <a:sym typeface="Helvetica Neue"/>
              </a:rPr>
              <a:t>FracTracker</a:t>
            </a:r>
            <a:r>
              <a:rPr lang="en-US" sz="1547" dirty="0">
                <a:effectLst/>
                <a:latin typeface="Helvetica Neue"/>
                <a:ea typeface="Helvetica Neue"/>
                <a:cs typeface="Helvetica Neue"/>
                <a:sym typeface="Helvetica Neue"/>
              </a:rPr>
              <a:t> app. Anyone who has the app can report development that they see. If you touch one of the red flags, the report will pop up. You can also click on the “Activity” Icon at the bottom to scroll through a feed of these reports. (</a:t>
            </a:r>
            <a:r>
              <a:rPr lang="en-US" sz="1547" i="1" dirty="0">
                <a:effectLst/>
                <a:latin typeface="Helvetica Neue"/>
                <a:ea typeface="Helvetica Neue"/>
                <a:cs typeface="Helvetica Neue"/>
                <a:sym typeface="Helvetica Neue"/>
              </a:rPr>
              <a:t>may run over to next slide)</a:t>
            </a:r>
            <a:endParaRPr lang="en-US" sz="1547" dirty="0">
              <a:effectLst/>
              <a:latin typeface="Helvetica Neue"/>
              <a:ea typeface="Helvetica Neue"/>
              <a:cs typeface="Helvetica Neue"/>
              <a:sym typeface="Helvetica Neue"/>
            </a:endParaRPr>
          </a:p>
          <a:p>
            <a:pPr marL="0" marR="0" lvl="0" indent="0" defTabSz="321457"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56127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321457" eaLnBrk="1" fontAlgn="auto" latinLnBrk="0" hangingPunct="1">
              <a:lnSpc>
                <a:spcPct val="117999"/>
              </a:lnSpc>
              <a:spcBef>
                <a:spcPts val="0"/>
              </a:spcBef>
              <a:spcAft>
                <a:spcPts val="0"/>
              </a:spcAft>
              <a:buClrTx/>
              <a:buSzTx/>
              <a:buFontTx/>
              <a:buNone/>
              <a:tabLst/>
              <a:defRPr/>
            </a:pPr>
            <a:r>
              <a:rPr lang="en-US" sz="1547" dirty="0">
                <a:effectLst/>
                <a:latin typeface="Helvetica Neue"/>
                <a:ea typeface="Helvetica Neue"/>
                <a:cs typeface="Helvetica Neue"/>
                <a:sym typeface="Helvetica Neue"/>
              </a:rPr>
              <a:t>Here is an image of the reports in the activity feed. Most reports include a photo, a brief explanation of what is happening, and the location where the photo was taken. You can see here that the report is of a well being constructed. </a:t>
            </a:r>
          </a:p>
          <a:p>
            <a:endParaRPr lang="en-US" dirty="0"/>
          </a:p>
        </p:txBody>
      </p:sp>
    </p:spTree>
    <p:extLst>
      <p:ext uri="{BB962C8B-B14F-4D97-AF65-F5344CB8AC3E}">
        <p14:creationId xmlns:p14="http://schemas.microsoft.com/office/powerpoint/2010/main" val="201787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92969" y="2268141"/>
            <a:ext cx="7358063"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723805" y="446484"/>
            <a:ext cx="3750469" cy="5786438"/>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669726" y="446484"/>
            <a:ext cx="3750469" cy="2803922"/>
          </a:xfrm>
          <a:prstGeom prst="rect">
            <a:avLst/>
          </a:prstGeom>
        </p:spPr>
        <p:txBody>
          <a:bodyPr anchor="b"/>
          <a:lstStyle>
            <a:lvl1pPr>
              <a:defRPr sz="4219"/>
            </a:lvl1pPr>
          </a:lstStyle>
          <a:p>
            <a:r>
              <a:t>Title Text</a:t>
            </a:r>
          </a:p>
        </p:txBody>
      </p:sp>
      <p:sp>
        <p:nvSpPr>
          <p:cNvPr id="40" name="Shape 40"/>
          <p:cNvSpPr>
            <a:spLocks noGrp="1"/>
          </p:cNvSpPr>
          <p:nvPr>
            <p:ph type="body" sz="quarter" idx="1"/>
          </p:nvPr>
        </p:nvSpPr>
        <p:spPr>
          <a:xfrm>
            <a:off x="669726" y="3348633"/>
            <a:ext cx="3750469" cy="288428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05" y="1830586"/>
            <a:ext cx="3750469"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669726" y="1830586"/>
            <a:ext cx="3750469"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669727" y="892969"/>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4723805" y="3580805"/>
            <a:ext cx="3750469" cy="2652117"/>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4728177" y="625078"/>
            <a:ext cx="3750469" cy="2652117"/>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669726" y="625078"/>
            <a:ext cx="3750469" cy="5607844"/>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892969" y="4473774"/>
            <a:ext cx="7358063"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Shape 94"/>
          <p:cNvSpPr>
            <a:spLocks noGrp="1"/>
          </p:cNvSpPr>
          <p:nvPr>
            <p:ph type="body" sz="quarter" idx="14"/>
          </p:nvPr>
        </p:nvSpPr>
        <p:spPr>
          <a:xfrm>
            <a:off x="892969" y="2984579"/>
            <a:ext cx="7358063" cy="513795"/>
          </a:xfrm>
          <a:prstGeom prst="rect">
            <a:avLst/>
          </a:prstGeom>
        </p:spPr>
        <p:txBody>
          <a:bodyPr>
            <a:spAutoFit/>
          </a:bodyPr>
          <a:lstStyle>
            <a:lvl1pPr marL="0" indent="0" algn="ctr">
              <a:spcBef>
                <a:spcPts val="0"/>
              </a:spcBef>
              <a:buSzTx/>
              <a:buNone/>
              <a:defRPr sz="2672"/>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39"/>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30586"/>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08837" y="6505277"/>
            <a:ext cx="317396" cy="297389"/>
          </a:xfrm>
          <a:prstGeom prst="rect">
            <a:avLst/>
          </a:prstGeom>
          <a:ln w="12700">
            <a:miter lim="400000"/>
          </a:ln>
        </p:spPr>
        <p:txBody>
          <a:bodyPr wrap="none" lIns="50800" tIns="50800" rIns="50800" bIns="50800">
            <a:spAutoFit/>
          </a:bodyPr>
          <a:lstStyle>
            <a:lvl1pPr>
              <a:defRPr sz="1266"/>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hqprint">
            <a:alphaModFix amt="82000"/>
            <a:extLst>
              <a:ext uri="{28A0092B-C50C-407E-A947-70E740481C1C}">
                <a14:useLocalDpi xmlns:a14="http://schemas.microsoft.com/office/drawing/2010/main"/>
              </a:ext>
            </a:extLst>
          </a:blip>
          <a:srcRect/>
          <a:stretch/>
        </p:blipFill>
        <p:spPr>
          <a:xfrm>
            <a:off x="0" y="2235776"/>
            <a:ext cx="9144000" cy="23864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62048" y="653614"/>
            <a:ext cx="3776472" cy="990600"/>
          </a:xfrm>
          <a:prstGeom prst="rect">
            <a:avLst/>
          </a:prstGeom>
        </p:spPr>
      </p:pic>
      <p:sp>
        <p:nvSpPr>
          <p:cNvPr id="2" name="Rectangle 1">
            <a:extLst>
              <a:ext uri="{FF2B5EF4-FFF2-40B4-BE49-F238E27FC236}">
                <a16:creationId xmlns:a16="http://schemas.microsoft.com/office/drawing/2014/main" id="{8122F679-E39A-411A-A1A9-68389E8607B5}"/>
              </a:ext>
            </a:extLst>
          </p:cNvPr>
          <p:cNvSpPr/>
          <p:nvPr/>
        </p:nvSpPr>
        <p:spPr>
          <a:xfrm>
            <a:off x="2462048" y="4426372"/>
            <a:ext cx="4219903" cy="1661993"/>
          </a:xfrm>
          <a:prstGeom prst="rect">
            <a:avLst/>
          </a:prstGeom>
        </p:spPr>
        <p:txBody>
          <a:bodyPr wrap="square">
            <a:spAutoFit/>
          </a:bodyPr>
          <a:lstStyle/>
          <a:p>
            <a:pPr defTabSz="584200"/>
            <a:br>
              <a:rPr lang="en-US" sz="2800" dirty="0">
                <a:latin typeface="Open Sans" charset="0"/>
                <a:ea typeface="Open Sans" charset="0"/>
                <a:cs typeface="Open Sans" charset="0"/>
              </a:rPr>
            </a:br>
            <a:r>
              <a:rPr lang="en-US" sz="1800" dirty="0" err="1">
                <a:latin typeface="Open Sans" charset="0"/>
                <a:ea typeface="Open Sans" charset="0"/>
                <a:cs typeface="Open Sans" charset="0"/>
              </a:rPr>
              <a:t>FracTracker</a:t>
            </a:r>
            <a:r>
              <a:rPr lang="en-US" sz="1800" dirty="0">
                <a:latin typeface="Open Sans" charset="0"/>
                <a:ea typeface="Open Sans" charset="0"/>
                <a:cs typeface="Open Sans" charset="0"/>
              </a:rPr>
              <a:t> Alliance</a:t>
            </a:r>
            <a:br>
              <a:rPr lang="en-US" sz="1800" dirty="0">
                <a:latin typeface="Open Sans" charset="0"/>
                <a:ea typeface="Open Sans" charset="0"/>
                <a:cs typeface="Open Sans" charset="0"/>
              </a:rPr>
            </a:br>
            <a:r>
              <a:rPr lang="en-US" sz="1800" dirty="0">
                <a:latin typeface="Open Sans" charset="0"/>
                <a:ea typeface="Open Sans" charset="0"/>
                <a:cs typeface="Open Sans" charset="0"/>
              </a:rPr>
              <a:t>info@fractracker.org</a:t>
            </a:r>
            <a:br>
              <a:rPr lang="en-US" sz="1800" dirty="0">
                <a:latin typeface="Open Sans" charset="0"/>
                <a:ea typeface="Open Sans" charset="0"/>
                <a:cs typeface="Open Sans" charset="0"/>
              </a:rPr>
            </a:br>
            <a:r>
              <a:rPr lang="is-IS" sz="1800" dirty="0">
                <a:latin typeface="Open Sans" charset="0"/>
                <a:ea typeface="Open Sans" charset="0"/>
                <a:cs typeface="Open Sans" charset="0"/>
              </a:rPr>
              <a:t>October 13, 2018 </a:t>
            </a:r>
            <a:r>
              <a:rPr lang="en-US" sz="2000" dirty="0"/>
              <a:t>●</a:t>
            </a:r>
            <a:r>
              <a:rPr lang="is-IS" sz="1800" dirty="0">
                <a:latin typeface="Open Sans" charset="0"/>
                <a:ea typeface="Open Sans" charset="0"/>
                <a:cs typeface="Open Sans" charset="0"/>
              </a:rPr>
              <a:t> Chatham University</a:t>
            </a:r>
          </a:p>
          <a:p>
            <a:pPr defTabSz="584200"/>
            <a:r>
              <a:rPr lang="is-IS" sz="1800" dirty="0">
                <a:latin typeface="Open Sans" charset="0"/>
                <a:ea typeface="Open Sans" charset="0"/>
                <a:cs typeface="Open Sans" charset="0"/>
              </a:rPr>
              <a:t>www.fractracker.org</a:t>
            </a:r>
          </a:p>
        </p:txBody>
      </p:sp>
    </p:spTree>
    <p:extLst>
      <p:ext uri="{BB962C8B-B14F-4D97-AF65-F5344CB8AC3E}">
        <p14:creationId xmlns:p14="http://schemas.microsoft.com/office/powerpoint/2010/main" val="57654697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report1.png">
            <a:extLst>
              <a:ext uri="{FF2B5EF4-FFF2-40B4-BE49-F238E27FC236}">
                <a16:creationId xmlns:a16="http://schemas.microsoft.com/office/drawing/2014/main" id="{BDB53EEF-80A7-455A-B964-160369CC35E8}"/>
              </a:ext>
            </a:extLst>
          </p:cNvPr>
          <p:cNvPicPr>
            <a:picLocks noChangeAspect="1"/>
          </p:cNvPicPr>
          <p:nvPr/>
        </p:nvPicPr>
        <p:blipFill>
          <a:blip r:embed="rId3"/>
          <a:stretch>
            <a:fillRect/>
          </a:stretch>
        </p:blipFill>
        <p:spPr>
          <a:xfrm>
            <a:off x="3059793" y="297974"/>
            <a:ext cx="3024414" cy="6265132"/>
          </a:xfrm>
          <a:prstGeom prst="rect">
            <a:avLst/>
          </a:prstGeom>
          <a:ln w="12700">
            <a:miter lim="400000"/>
          </a:ln>
        </p:spPr>
      </p:pic>
    </p:spTree>
    <p:extLst>
      <p:ext uri="{BB962C8B-B14F-4D97-AF65-F5344CB8AC3E}">
        <p14:creationId xmlns:p14="http://schemas.microsoft.com/office/powerpoint/2010/main" val="2202346825"/>
      </p:ext>
    </p:extLst>
  </p:cSld>
  <p:clrMapOvr>
    <a:masterClrMapping/>
  </p:clrMapOvr>
  <p:transition spd="med" advTm="2000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report2.png">
            <a:extLst>
              <a:ext uri="{FF2B5EF4-FFF2-40B4-BE49-F238E27FC236}">
                <a16:creationId xmlns:a16="http://schemas.microsoft.com/office/drawing/2014/main" id="{3DB9B8C3-8F9C-4137-BBAA-FE69831A9A94}"/>
              </a:ext>
            </a:extLst>
          </p:cNvPr>
          <p:cNvPicPr>
            <a:picLocks noChangeAspect="1"/>
          </p:cNvPicPr>
          <p:nvPr/>
        </p:nvPicPr>
        <p:blipFill>
          <a:blip r:embed="rId3"/>
          <a:stretch>
            <a:fillRect/>
          </a:stretch>
        </p:blipFill>
        <p:spPr>
          <a:xfrm>
            <a:off x="3059793" y="296434"/>
            <a:ext cx="3024414" cy="6265132"/>
          </a:xfrm>
          <a:prstGeom prst="rect">
            <a:avLst/>
          </a:prstGeom>
          <a:ln w="12700">
            <a:miter lim="400000"/>
          </a:ln>
        </p:spPr>
      </p:pic>
    </p:spTree>
    <p:extLst>
      <p:ext uri="{BB962C8B-B14F-4D97-AF65-F5344CB8AC3E}">
        <p14:creationId xmlns:p14="http://schemas.microsoft.com/office/powerpoint/2010/main" val="1600315181"/>
      </p:ext>
    </p:extLst>
  </p:cSld>
  <p:clrMapOvr>
    <a:masterClrMapping/>
  </p:clrMapOvr>
  <p:transition spd="med" advTm="20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report3.png">
            <a:extLst>
              <a:ext uri="{FF2B5EF4-FFF2-40B4-BE49-F238E27FC236}">
                <a16:creationId xmlns:a16="http://schemas.microsoft.com/office/drawing/2014/main" id="{959BCB4B-13BB-448A-9B0F-A7D34ABEA251}"/>
              </a:ext>
            </a:extLst>
          </p:cNvPr>
          <p:cNvPicPr>
            <a:picLocks noChangeAspect="1"/>
          </p:cNvPicPr>
          <p:nvPr/>
        </p:nvPicPr>
        <p:blipFill>
          <a:blip r:embed="rId3"/>
          <a:stretch>
            <a:fillRect/>
          </a:stretch>
        </p:blipFill>
        <p:spPr>
          <a:xfrm>
            <a:off x="3060537" y="297976"/>
            <a:ext cx="3022925" cy="6262047"/>
          </a:xfrm>
          <a:prstGeom prst="rect">
            <a:avLst/>
          </a:prstGeom>
          <a:ln w="12700">
            <a:miter lim="400000"/>
          </a:ln>
        </p:spPr>
      </p:pic>
    </p:spTree>
    <p:extLst>
      <p:ext uri="{BB962C8B-B14F-4D97-AF65-F5344CB8AC3E}">
        <p14:creationId xmlns:p14="http://schemas.microsoft.com/office/powerpoint/2010/main" val="1978885559"/>
      </p:ext>
    </p:extLst>
  </p:cSld>
  <p:clrMapOvr>
    <a:masterClrMapping/>
  </p:clrMapOvr>
  <p:transition spd="med" advTm="2000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rofile.png">
            <a:extLst>
              <a:ext uri="{FF2B5EF4-FFF2-40B4-BE49-F238E27FC236}">
                <a16:creationId xmlns:a16="http://schemas.microsoft.com/office/drawing/2014/main" id="{841BC0D3-66C1-466D-8AE6-2E822CF81D6E}"/>
              </a:ext>
            </a:extLst>
          </p:cNvPr>
          <p:cNvPicPr>
            <a:picLocks noChangeAspect="1"/>
          </p:cNvPicPr>
          <p:nvPr/>
        </p:nvPicPr>
        <p:blipFill>
          <a:blip r:embed="rId3"/>
          <a:stretch>
            <a:fillRect/>
          </a:stretch>
        </p:blipFill>
        <p:spPr>
          <a:xfrm>
            <a:off x="3060537" y="297976"/>
            <a:ext cx="3022925" cy="6262048"/>
          </a:xfrm>
          <a:prstGeom prst="rect">
            <a:avLst/>
          </a:prstGeom>
          <a:ln w="12700">
            <a:miter lim="400000"/>
          </a:ln>
        </p:spPr>
      </p:pic>
    </p:spTree>
    <p:extLst>
      <p:ext uri="{BB962C8B-B14F-4D97-AF65-F5344CB8AC3E}">
        <p14:creationId xmlns:p14="http://schemas.microsoft.com/office/powerpoint/2010/main" val="521256466"/>
      </p:ext>
    </p:extLst>
  </p:cSld>
  <p:clrMapOvr>
    <a:masterClrMapping/>
  </p:clrMapOvr>
  <p:transition spd="med" advTm="2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71" y="5680364"/>
            <a:ext cx="9211542" cy="1288472"/>
          </a:xfrm>
          <a:prstGeom prst="rect">
            <a:avLst/>
          </a:prstGeom>
          <a:solidFill>
            <a:srgbClr val="B8E27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3771" y="1780317"/>
            <a:ext cx="9211542" cy="4010884"/>
          </a:xfrm>
          <a:prstGeom prst="rect">
            <a:avLst/>
          </a:prstGeom>
        </p:spPr>
      </p:pic>
    </p:spTree>
    <p:extLst>
      <p:ext uri="{BB962C8B-B14F-4D97-AF65-F5344CB8AC3E}">
        <p14:creationId xmlns:p14="http://schemas.microsoft.com/office/powerpoint/2010/main" val="1343186753"/>
      </p:ext>
    </p:extLst>
  </p:cSld>
  <p:clrMapOvr>
    <a:masterClrMapping/>
  </p:clrMapOvr>
  <p:transition spd="med" advTm="2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7ED5FA-B791-4F51-ACDB-1C8C91E79612}"/>
              </a:ext>
            </a:extLst>
          </p:cNvPr>
          <p:cNvPicPr>
            <a:picLocks noChangeAspect="1"/>
          </p:cNvPicPr>
          <p:nvPr/>
        </p:nvPicPr>
        <p:blipFill rotWithShape="1">
          <a:blip r:embed="rId3">
            <a:extLst>
              <a:ext uri="{28A0092B-C50C-407E-A947-70E740481C1C}">
                <a14:useLocalDpi xmlns:a14="http://schemas.microsoft.com/office/drawing/2010/main" val="0"/>
              </a:ext>
            </a:extLst>
          </a:blip>
          <a:srcRect l="25415" t="9466"/>
          <a:stretch/>
        </p:blipFill>
        <p:spPr>
          <a:xfrm>
            <a:off x="0" y="1187572"/>
            <a:ext cx="9144000" cy="4482856"/>
          </a:xfrm>
          <a:prstGeom prst="rect">
            <a:avLst/>
          </a:prstGeom>
        </p:spPr>
      </p:pic>
      <p:sp>
        <p:nvSpPr>
          <p:cNvPr id="4" name="Oval 3">
            <a:extLst>
              <a:ext uri="{FF2B5EF4-FFF2-40B4-BE49-F238E27FC236}">
                <a16:creationId xmlns:a16="http://schemas.microsoft.com/office/drawing/2014/main" id="{3BB2CD6D-C26C-4FEA-9676-81492C314E20}"/>
              </a:ext>
            </a:extLst>
          </p:cNvPr>
          <p:cNvSpPr/>
          <p:nvPr/>
        </p:nvSpPr>
        <p:spPr>
          <a:xfrm>
            <a:off x="6554444" y="4670073"/>
            <a:ext cx="263236" cy="263236"/>
          </a:xfrm>
          <a:prstGeom prst="ellipse">
            <a:avLst/>
          </a:prstGeom>
          <a:solidFill>
            <a:srgbClr val="FFFF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5" name="TextBox 4">
            <a:extLst>
              <a:ext uri="{FF2B5EF4-FFF2-40B4-BE49-F238E27FC236}">
                <a16:creationId xmlns:a16="http://schemas.microsoft.com/office/drawing/2014/main" id="{C6260EE3-A4BB-4D99-922D-D3D1D4FE3DBA}"/>
              </a:ext>
            </a:extLst>
          </p:cNvPr>
          <p:cNvSpPr txBox="1"/>
          <p:nvPr/>
        </p:nvSpPr>
        <p:spPr>
          <a:xfrm>
            <a:off x="6876562" y="4473396"/>
            <a:ext cx="245793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a:r>
              <a:rPr lang="en-US" sz="1800" b="1" dirty="0">
                <a:solidFill>
                  <a:schemeClr val="bg1"/>
                </a:solidFill>
                <a:latin typeface="Open Sans Light" charset="0"/>
                <a:ea typeface="Open Sans Light" charset="0"/>
                <a:cs typeface="Open Sans Light" charset="0"/>
              </a:rPr>
              <a:t>Populations within the threat radius</a:t>
            </a:r>
          </a:p>
        </p:txBody>
      </p:sp>
    </p:spTree>
    <p:extLst>
      <p:ext uri="{BB962C8B-B14F-4D97-AF65-F5344CB8AC3E}">
        <p14:creationId xmlns:p14="http://schemas.microsoft.com/office/powerpoint/2010/main" val="3133265254"/>
      </p:ext>
    </p:extLst>
  </p:cSld>
  <p:clrMapOvr>
    <a:masterClrMapping/>
  </p:clrMapOvr>
  <p:transition spd="med" advTm="2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1A6F3A-117A-4002-BC46-CB213152739F}"/>
              </a:ext>
            </a:extLst>
          </p:cNvPr>
          <p:cNvPicPr>
            <a:picLocks noChangeAspect="1"/>
          </p:cNvPicPr>
          <p:nvPr/>
        </p:nvPicPr>
        <p:blipFill rotWithShape="1">
          <a:blip r:embed="rId3"/>
          <a:srcRect l="15107" t="-2442" r="20910"/>
          <a:stretch/>
        </p:blipFill>
        <p:spPr>
          <a:xfrm>
            <a:off x="-1808747" y="-192113"/>
            <a:ext cx="11486147" cy="7435850"/>
          </a:xfrm>
          <a:prstGeom prst="rect">
            <a:avLst/>
          </a:prstGeom>
        </p:spPr>
      </p:pic>
      <p:sp>
        <p:nvSpPr>
          <p:cNvPr id="4" name="Flowchart: Connector 3">
            <a:extLst>
              <a:ext uri="{FF2B5EF4-FFF2-40B4-BE49-F238E27FC236}">
                <a16:creationId xmlns:a16="http://schemas.microsoft.com/office/drawing/2014/main" id="{BAEB221D-7FD5-48D7-8BA9-80F56FA1F7C6}"/>
              </a:ext>
            </a:extLst>
          </p:cNvPr>
          <p:cNvSpPr/>
          <p:nvPr/>
        </p:nvSpPr>
        <p:spPr>
          <a:xfrm>
            <a:off x="5004289" y="1971146"/>
            <a:ext cx="217415" cy="254696"/>
          </a:xfrm>
          <a:prstGeom prst="flowChartConnector">
            <a:avLst/>
          </a:prstGeom>
          <a:solidFill>
            <a:srgbClr val="00FFFF"/>
          </a:solidFill>
          <a:ln/>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i="0" u="none" strike="noStrike" normalizeH="0" baseline="0" dirty="0">
              <a:ln w="0"/>
              <a:solidFill>
                <a:schemeClr val="accent1"/>
              </a:solidFill>
              <a:effectLst>
                <a:outerShdw blurRad="38100" dist="25400" dir="5400000" algn="ctr" rotWithShape="0">
                  <a:srgbClr val="6E747A">
                    <a:alpha val="43000"/>
                  </a:srgbClr>
                </a:outerShdw>
              </a:effectLst>
              <a:uFillTx/>
              <a:latin typeface="+mn-lt"/>
              <a:ea typeface="+mn-ea"/>
              <a:cs typeface="+mn-cs"/>
              <a:sym typeface="Helvetica Light"/>
            </a:endParaRPr>
          </a:p>
        </p:txBody>
      </p:sp>
    </p:spTree>
    <p:extLst>
      <p:ext uri="{BB962C8B-B14F-4D97-AF65-F5344CB8AC3E}">
        <p14:creationId xmlns:p14="http://schemas.microsoft.com/office/powerpoint/2010/main" val="2236666328"/>
      </p:ext>
    </p:extLst>
  </p:cSld>
  <p:clrMapOvr>
    <a:masterClrMapping/>
  </p:clrMapOvr>
  <p:transition spd="med" advTm="2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lh3.googleusercontent.com/i_wxUiZtrdCjZoQEeBhBQk0LJwvrEFrMjzAV9BGOa2So2-gpeY80wdZ1t2vCOn3dhbc7FZaMMB4mlQXN3YEaVoUrN9cO8044gnwUfS1xSAVyguIyMKpZ1nzLQ4BUhwlgjoUr8dN2p2cRyyaHEdhwrKzcVpegbj_uFjFtBb2m1btiHufFC_GAGxX-fcFvPJOHuTFO3zZyDZoO_E-VkxDC8UzWKfrYUemvmx8JeuEB6yOrx2qjBays_L5w0XJgRMroSHA6tYyjJl15UKNC1JIc4BS22feDXOd_0vKNSQVdzPu43jOw3t8LA1GFhgwBrmhv2t8vspCR-EVaIi6c44x22UWWHwde56wf1lbsFPRfUgtli8E11eDX61nz9Es2JeTSSJr8rn7DJK-dfKzUcMfA2mSBWPHrMpBhVVBNBQIPSPFXLcuqa-jCLPhw9q_lp8muhwkQhKp00FGciD8SGMz1B4gNiLCxYUhFVMGsOMp5KIeqUKbX9aYBYKZVVXTqgIKogx0-6uq1n_CipxVqpGgL3Q3f7CEa5ITcXSeq5VTJu3u__o8rjDgliUTdFiZOurkbIjwOtRS3_0nQ-8aXqP6qJVDoa5SRG0Md2yPigYeYgKMzr7_LG9GCrHFOknPsHs_xPiYTTaAx1-Cy_PrJG0teGO06whIwtkP3t-ai1C6Ka6VAxhu72s9dHWb9=w1024-h683-no">
            <a:extLst>
              <a:ext uri="{FF2B5EF4-FFF2-40B4-BE49-F238E27FC236}">
                <a16:creationId xmlns:a16="http://schemas.microsoft.com/office/drawing/2014/main" id="{66CC190D-39E8-4C50-B47B-5E919C96C0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6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F46CEC-3ADA-4033-8709-4065DD28C618}"/>
              </a:ext>
            </a:extLst>
          </p:cNvPr>
          <p:cNvSpPr txBox="1"/>
          <p:nvPr/>
        </p:nvSpPr>
        <p:spPr>
          <a:xfrm>
            <a:off x="338045" y="624505"/>
            <a:ext cx="550478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chemeClr val="bg1"/>
                </a:solidFill>
                <a:effectLst/>
                <a:uFillTx/>
                <a:latin typeface="Open Sans"/>
                <a:sym typeface="Helvetica Light"/>
              </a:rPr>
              <a:t>“Excessive </a:t>
            </a:r>
            <a:r>
              <a:rPr kumimoji="0" lang="en-US" sz="3600" b="1" i="0" u="none" strike="noStrike" cap="none" spc="0" normalizeH="0" baseline="0" dirty="0">
                <a:ln>
                  <a:noFill/>
                </a:ln>
                <a:solidFill>
                  <a:schemeClr val="bg1"/>
                </a:solidFill>
                <a:effectLst/>
                <a:uFillTx/>
                <a:latin typeface="Open Sans"/>
                <a:sym typeface="Helvetica Light"/>
              </a:rPr>
              <a:t>Flaring</a:t>
            </a:r>
            <a:r>
              <a:rPr kumimoji="0" lang="en-US" sz="3200" b="1" i="0" u="none" strike="noStrike" cap="none" spc="0" normalizeH="0" baseline="0" dirty="0">
                <a:ln>
                  <a:noFill/>
                </a:ln>
                <a:solidFill>
                  <a:schemeClr val="bg1"/>
                </a:solidFill>
                <a:effectLst/>
                <a:uFillTx/>
                <a:latin typeface="Open Sans"/>
                <a:sym typeface="Helvetica Light"/>
              </a:rPr>
              <a:t>”</a:t>
            </a:r>
          </a:p>
        </p:txBody>
      </p:sp>
      <p:sp>
        <p:nvSpPr>
          <p:cNvPr id="5" name="TextBox 4">
            <a:extLst>
              <a:ext uri="{FF2B5EF4-FFF2-40B4-BE49-F238E27FC236}">
                <a16:creationId xmlns:a16="http://schemas.microsoft.com/office/drawing/2014/main" id="{E0C81C87-0BF8-4D14-BB4D-723C7D2DEC57}"/>
              </a:ext>
            </a:extLst>
          </p:cNvPr>
          <p:cNvSpPr txBox="1"/>
          <p:nvPr/>
        </p:nvSpPr>
        <p:spPr>
          <a:xfrm>
            <a:off x="4018547" y="1639784"/>
            <a:ext cx="6199601"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sz="3600" b="1" dirty="0">
                <a:solidFill>
                  <a:schemeClr val="bg1"/>
                </a:solidFill>
                <a:latin typeface="Open Sans"/>
              </a:rPr>
              <a:t>“</a:t>
            </a:r>
            <a:r>
              <a:rPr kumimoji="0" lang="en-US" sz="3200" b="1" i="0" u="none" strike="noStrike" cap="none" spc="0" normalizeH="0" baseline="0" dirty="0">
                <a:ln>
                  <a:noFill/>
                </a:ln>
                <a:solidFill>
                  <a:schemeClr val="bg1"/>
                </a:solidFill>
                <a:effectLst/>
                <a:uFillTx/>
                <a:latin typeface="Open Sans"/>
                <a:sym typeface="Helvetica Light"/>
              </a:rPr>
              <a:t>emissions</a:t>
            </a:r>
            <a:r>
              <a:rPr kumimoji="0" lang="en-US" sz="3600" b="1" i="0" u="none" strike="noStrike" cap="none" spc="0" normalizeH="0" baseline="0" dirty="0">
                <a:ln>
                  <a:noFill/>
                </a:ln>
                <a:solidFill>
                  <a:schemeClr val="bg1"/>
                </a:solidFill>
                <a:effectLst/>
                <a:uFillTx/>
                <a:latin typeface="Open Sans"/>
                <a:sym typeface="Helvetica Light"/>
              </a:rPr>
              <a:t> </a:t>
            </a:r>
            <a:r>
              <a:rPr kumimoji="0" lang="en-US" sz="2800" b="1" i="0" u="none" strike="noStrike" cap="none" spc="0" normalizeH="0" baseline="0" dirty="0">
                <a:ln>
                  <a:noFill/>
                </a:ln>
                <a:solidFill>
                  <a:schemeClr val="bg1"/>
                </a:solidFill>
                <a:effectLst/>
                <a:uFillTx/>
                <a:latin typeface="Open Sans"/>
                <a:sym typeface="Helvetica Light"/>
              </a:rPr>
              <a:t>&amp;</a:t>
            </a:r>
            <a:r>
              <a:rPr kumimoji="0" lang="en-US" sz="3600" b="1" i="0" u="none" strike="noStrike" cap="none" spc="0" normalizeH="0" baseline="0" dirty="0">
                <a:ln>
                  <a:noFill/>
                </a:ln>
                <a:solidFill>
                  <a:schemeClr val="bg1"/>
                </a:solidFill>
                <a:effectLst/>
                <a:uFillTx/>
                <a:latin typeface="Open Sans"/>
                <a:sym typeface="Helvetica Light"/>
              </a:rPr>
              <a:t> </a:t>
            </a:r>
            <a:r>
              <a:rPr kumimoji="0" lang="en-US" sz="3200" b="1" i="0" u="none" strike="noStrike" cap="none" spc="0" normalizeH="0" baseline="0" dirty="0">
                <a:ln>
                  <a:noFill/>
                </a:ln>
                <a:solidFill>
                  <a:schemeClr val="bg1"/>
                </a:solidFill>
                <a:effectLst/>
                <a:uFillTx/>
                <a:latin typeface="Open Sans"/>
                <a:sym typeface="Helvetica Light"/>
              </a:rPr>
              <a:t>induced</a:t>
            </a:r>
            <a:r>
              <a:rPr kumimoji="0" lang="en-US" sz="3600" b="1" i="0" u="none" strike="noStrike" cap="none" spc="0" normalizeH="0" baseline="0" dirty="0">
                <a:ln>
                  <a:noFill/>
                </a:ln>
                <a:solidFill>
                  <a:schemeClr val="bg1"/>
                </a:solidFill>
                <a:effectLst/>
                <a:uFillTx/>
                <a:latin typeface="Open Sans"/>
                <a:sym typeface="Helvetica Light"/>
              </a:rPr>
              <a:t> </a:t>
            </a:r>
          </a:p>
          <a:p>
            <a:pPr marL="0" marR="0" indent="0" algn="l" defTabSz="5842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solidFill>
                <a:effectLst/>
                <a:uFillTx/>
                <a:latin typeface="Open Sans"/>
                <a:sym typeface="Helvetica Light"/>
              </a:rPr>
              <a:t>headache</a:t>
            </a:r>
            <a:r>
              <a:rPr kumimoji="0" lang="en-US" sz="3600" b="1" i="0" u="none" strike="noStrike" cap="none" spc="0" normalizeH="0" baseline="0" dirty="0">
                <a:ln>
                  <a:noFill/>
                </a:ln>
                <a:solidFill>
                  <a:schemeClr val="bg1"/>
                </a:solidFill>
                <a:effectLst/>
                <a:uFillTx/>
                <a:latin typeface="Open Sans"/>
                <a:sym typeface="Helvetica Light"/>
              </a:rPr>
              <a:t> ”</a:t>
            </a:r>
          </a:p>
        </p:txBody>
      </p:sp>
      <p:sp>
        <p:nvSpPr>
          <p:cNvPr id="6" name="TextBox 5">
            <a:extLst>
              <a:ext uri="{FF2B5EF4-FFF2-40B4-BE49-F238E27FC236}">
                <a16:creationId xmlns:a16="http://schemas.microsoft.com/office/drawing/2014/main" id="{2B2A7F22-3AF4-4251-91B6-C23A5D49D49E}"/>
              </a:ext>
            </a:extLst>
          </p:cNvPr>
          <p:cNvSpPr txBox="1"/>
          <p:nvPr/>
        </p:nvSpPr>
        <p:spPr>
          <a:xfrm>
            <a:off x="338045" y="4078639"/>
            <a:ext cx="8240106"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chemeClr val="bg1"/>
                </a:solidFill>
                <a:effectLst/>
                <a:uFillTx/>
                <a:latin typeface="Open Sans"/>
                <a:sym typeface="Helvetica Light"/>
              </a:rPr>
              <a:t>“A </a:t>
            </a:r>
            <a:r>
              <a:rPr kumimoji="0" lang="en-US" sz="4000" b="1" i="0" u="none" strike="noStrike" cap="none" spc="0" normalizeH="0" baseline="0" dirty="0">
                <a:ln>
                  <a:noFill/>
                </a:ln>
                <a:solidFill>
                  <a:schemeClr val="bg1"/>
                </a:solidFill>
                <a:effectLst/>
                <a:uFillTx/>
                <a:latin typeface="Open Sans"/>
                <a:sym typeface="Helvetica Light"/>
              </a:rPr>
              <a:t>strong scent </a:t>
            </a:r>
            <a:r>
              <a:rPr kumimoji="0" lang="en-US" sz="3200" b="1" i="0" u="none" strike="noStrike" cap="none" spc="0" normalizeH="0" baseline="0" dirty="0">
                <a:ln>
                  <a:noFill/>
                </a:ln>
                <a:solidFill>
                  <a:schemeClr val="bg1"/>
                </a:solidFill>
                <a:effectLst/>
                <a:uFillTx/>
                <a:latin typeface="Open Sans"/>
                <a:sym typeface="Helvetica Light"/>
              </a:rPr>
              <a:t>of propane …people in our group reported </a:t>
            </a:r>
            <a:r>
              <a:rPr kumimoji="0" lang="en-US" sz="4400" b="1" i="0" u="none" strike="noStrike" cap="none" spc="0" normalizeH="0" baseline="0" dirty="0">
                <a:ln>
                  <a:noFill/>
                </a:ln>
                <a:solidFill>
                  <a:schemeClr val="bg1"/>
                </a:solidFill>
                <a:effectLst/>
                <a:uFillTx/>
                <a:latin typeface="Open Sans"/>
                <a:sym typeface="Helvetica Light"/>
              </a:rPr>
              <a:t>feeling dizzy</a:t>
            </a:r>
            <a:r>
              <a:rPr kumimoji="0" lang="en-US" sz="3200" b="1" i="0" u="none" strike="noStrike" cap="none" spc="0" normalizeH="0" baseline="0" dirty="0">
                <a:ln>
                  <a:noFill/>
                </a:ln>
                <a:solidFill>
                  <a:schemeClr val="bg1"/>
                </a:solidFill>
                <a:effectLst/>
                <a:uFillTx/>
                <a:latin typeface="Open Sans"/>
                <a:sym typeface="Helvetica Light"/>
              </a:rPr>
              <a:t>”</a:t>
            </a:r>
          </a:p>
        </p:txBody>
      </p:sp>
      <p:sp>
        <p:nvSpPr>
          <p:cNvPr id="2" name="TextBox 1">
            <a:extLst>
              <a:ext uri="{FF2B5EF4-FFF2-40B4-BE49-F238E27FC236}">
                <a16:creationId xmlns:a16="http://schemas.microsoft.com/office/drawing/2014/main" id="{4991DF84-21D8-44F1-87AC-23C73573064A}"/>
              </a:ext>
            </a:extLst>
          </p:cNvPr>
          <p:cNvSpPr txBox="1"/>
          <p:nvPr/>
        </p:nvSpPr>
        <p:spPr>
          <a:xfrm>
            <a:off x="5151913" y="6489172"/>
            <a:ext cx="3932868"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chemeClr val="bg1"/>
                </a:solidFill>
                <a:effectLst/>
                <a:uFillTx/>
                <a:latin typeface="+mn-lt"/>
                <a:ea typeface="+mn-ea"/>
                <a:cs typeface="+mn-cs"/>
                <a:sym typeface="Helvetica Light"/>
              </a:rPr>
              <a:t>Trudy E. Bell, Flaring in Bakken field, North Dakota, July 2015 </a:t>
            </a:r>
          </a:p>
        </p:txBody>
      </p:sp>
    </p:spTree>
    <p:extLst>
      <p:ext uri="{BB962C8B-B14F-4D97-AF65-F5344CB8AC3E}">
        <p14:creationId xmlns:p14="http://schemas.microsoft.com/office/powerpoint/2010/main" val="100357784"/>
      </p:ext>
    </p:extLst>
  </p:cSld>
  <p:clrMapOvr>
    <a:masterClrMapping/>
  </p:clrMapOvr>
  <p:transition spd="med" advTm="20000"/>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s://www.fractracker.org/a5ej20sjfwe/wp-content/uploads/2018/03/fracking-waste-water-630.jpg">
            <a:extLst>
              <a:ext uri="{FF2B5EF4-FFF2-40B4-BE49-F238E27FC236}">
                <a16:creationId xmlns:a16="http://schemas.microsoft.com/office/drawing/2014/main" id="{25D2907C-28C9-4F23-A9DF-BEDE5BCFFB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36" r="11964"/>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F0B93F-F9E1-473B-ABF6-582115280A53}"/>
              </a:ext>
            </a:extLst>
          </p:cNvPr>
          <p:cNvSpPr txBox="1"/>
          <p:nvPr/>
        </p:nvSpPr>
        <p:spPr>
          <a:xfrm>
            <a:off x="818127" y="6390777"/>
            <a:ext cx="8205537"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r" defTabSz="584200"/>
            <a:r>
              <a:rPr lang="en-US" sz="1100" dirty="0">
                <a:solidFill>
                  <a:schemeClr val="bg1"/>
                </a:solidFill>
              </a:rPr>
              <a:t>Photo by Pat Sullivan/AP</a:t>
            </a:r>
          </a:p>
          <a:p>
            <a:pPr algn="r" defTabSz="584200"/>
            <a:r>
              <a:rPr lang="en-US" sz="1100" dirty="0">
                <a:solidFill>
                  <a:schemeClr val="bg1"/>
                </a:solidFill>
              </a:rPr>
              <a:t>https://www.motherjones.com/environment/2014/07/california-halts-injection-fracking-waste-warning-may-contaminate-aquifers/</a:t>
            </a:r>
            <a:endParaRPr kumimoji="0" lang="en-US" sz="1100" b="0" i="0" u="none" strike="noStrike" cap="none" spc="0" normalizeH="0" baseline="0" dirty="0">
              <a:ln>
                <a:noFill/>
              </a:ln>
              <a:solidFill>
                <a:schemeClr val="bg1"/>
              </a:solidFill>
              <a:effectLst/>
              <a:uFillTx/>
              <a:sym typeface="Helvetica Light"/>
            </a:endParaRPr>
          </a:p>
        </p:txBody>
      </p:sp>
    </p:spTree>
    <p:extLst>
      <p:ext uri="{BB962C8B-B14F-4D97-AF65-F5344CB8AC3E}">
        <p14:creationId xmlns:p14="http://schemas.microsoft.com/office/powerpoint/2010/main" val="2634773805"/>
      </p:ext>
    </p:extLst>
  </p:cSld>
  <p:clrMapOvr>
    <a:masterClrMapping/>
  </p:clrMapOvr>
  <p:transition spd="med" advTm="2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653B9300-D1BE-4819-B664-B611E4BE4F4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65"/>
          <a:stretch/>
        </p:blipFill>
        <p:spPr>
          <a:xfrm>
            <a:off x="1134070" y="656791"/>
            <a:ext cx="6875859" cy="4161234"/>
          </a:xfrm>
          <a:prstGeom prst="rect">
            <a:avLst/>
          </a:prstGeom>
        </p:spPr>
      </p:pic>
      <p:sp>
        <p:nvSpPr>
          <p:cNvPr id="4" name="TextBox 3">
            <a:extLst>
              <a:ext uri="{FF2B5EF4-FFF2-40B4-BE49-F238E27FC236}">
                <a16:creationId xmlns:a16="http://schemas.microsoft.com/office/drawing/2014/main" id="{0D629A4C-F45B-45F0-A806-C8748C819EE1}"/>
              </a:ext>
            </a:extLst>
          </p:cNvPr>
          <p:cNvSpPr txBox="1"/>
          <p:nvPr/>
        </p:nvSpPr>
        <p:spPr>
          <a:xfrm>
            <a:off x="782632" y="5400241"/>
            <a:ext cx="757873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tx1"/>
                </a:solidFill>
                <a:effectLst/>
                <a:uFillTx/>
                <a:latin typeface="Open Sans"/>
                <a:sym typeface="Helvetica Light"/>
              </a:rPr>
              <a:t>Case Study</a:t>
            </a:r>
          </a:p>
        </p:txBody>
      </p:sp>
    </p:spTree>
    <p:extLst>
      <p:ext uri="{BB962C8B-B14F-4D97-AF65-F5344CB8AC3E}">
        <p14:creationId xmlns:p14="http://schemas.microsoft.com/office/powerpoint/2010/main" val="2886809590"/>
      </p:ext>
    </p:extLst>
  </p:cSld>
  <p:clrMapOvr>
    <a:masterClrMapping/>
  </p:clrMapOvr>
  <p:transition spd="med" advTm="2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3.googleusercontent.com/s5d6tsev9IQjXFBTPTXBqkRQ2v4gCn5u65jtLRe_hZDsLcaCSHd6-T88zqCAbJZ96LvkFC6CbHtlqi9ehGkQN6RN5ymSbGbehR2ZANhziv36daGDxEsHELloOZjw7KTGNrKalARE3hym3R81xFHh0ikOtr49i1pO-WehwolWU7D9qk8D9IYOSsqmdSkA7nVwGY5nzN6dQHM7-5c5FCajQ3hcaF8hG9lnfcIrEb60DqX4Ya4-zwVUV8Pf1OuhQrzM7PNSG51TPzSQ1cOLxh6_IPTkqvTagaJVl1h_vgd18_P-La1-N384yeANsWestSMpAbTZc6mNUoe-mfAJZJj6eX_NaZycwkZNuENJPwGTsbNUM4X3ktJ2iiivTtutoTdf4xIJyvxWLMBAvAKezlkEaw3bi3bF2_lPNpBWRpKnR8rWKBnMiRcsL6_xasxxFMxjvpHQ1Z1xDLseoVynuSIT2Mv4i28E3HzHFjHHw4yK-cmASnqHt1NQQIhzQ08NJ-6Aurtiwzd_wfjnJYnLPWoJAZuifICcx5vATVXsT_Gc-w_0OT_54OnB4wIykiAdhGFq2TfmCM4T1LfnXRnY7CqmgNx-JgaZoMZusGty9vRohpJR1a4UuvY-aeNS1aZkDVDIAQf0VMh0T7oH2ZQ2h0ewqyGFXIv66HHtER-nRW9sbgPWqub6TZ-twhmr=w1061-h796-no">
            <a:extLst>
              <a:ext uri="{FF2B5EF4-FFF2-40B4-BE49-F238E27FC236}">
                <a16:creationId xmlns:a16="http://schemas.microsoft.com/office/drawing/2014/main" id="{547BFD83-BB72-4F57-895B-19887B7555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10" t="-1933" r="5209" b="1933"/>
          <a:stretch/>
        </p:blipFill>
        <p:spPr bwMode="auto">
          <a:xfrm>
            <a:off x="0" y="-138634"/>
            <a:ext cx="9144000" cy="80919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C853522-2335-40DE-B525-06B605F3AD4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4998" y="402116"/>
            <a:ext cx="4964334" cy="1302186"/>
          </a:xfrm>
          <a:prstGeom prst="rect">
            <a:avLst/>
          </a:prstGeom>
        </p:spPr>
      </p:pic>
    </p:spTree>
    <p:extLst>
      <p:ext uri="{BB962C8B-B14F-4D97-AF65-F5344CB8AC3E}">
        <p14:creationId xmlns:p14="http://schemas.microsoft.com/office/powerpoint/2010/main" val="1255777468"/>
      </p:ext>
    </p:extLst>
  </p:cSld>
  <p:clrMapOvr>
    <a:masterClrMapping/>
  </p:clrMapOvr>
  <p:transition spd="med" advTm="20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hqprint">
            <a:alphaModFix amt="82000"/>
            <a:extLst>
              <a:ext uri="{28A0092B-C50C-407E-A947-70E740481C1C}">
                <a14:useLocalDpi xmlns:a14="http://schemas.microsoft.com/office/drawing/2010/main"/>
              </a:ext>
            </a:extLst>
          </a:blip>
          <a:srcRect/>
          <a:stretch/>
        </p:blipFill>
        <p:spPr>
          <a:xfrm>
            <a:off x="-2916" y="1795866"/>
            <a:ext cx="9144000" cy="2258290"/>
          </a:xfrm>
          <a:prstGeom prst="rect">
            <a:avLst/>
          </a:prstGeom>
        </p:spPr>
      </p:pic>
      <p:sp>
        <p:nvSpPr>
          <p:cNvPr id="3" name="TextBox 2"/>
          <p:cNvSpPr txBox="1"/>
          <p:nvPr/>
        </p:nvSpPr>
        <p:spPr>
          <a:xfrm>
            <a:off x="845128" y="4366302"/>
            <a:ext cx="7453745"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a:endParaRPr kumimoji="0" lang="en-US" sz="2000" b="0" i="0" u="none" strike="noStrike" cap="none" spc="0" normalizeH="0" baseline="0" dirty="0">
              <a:ln>
                <a:noFill/>
              </a:ln>
              <a:solidFill>
                <a:srgbClr val="000000"/>
              </a:solidFill>
              <a:effectLst/>
              <a:uFillTx/>
              <a:latin typeface="Open Sans" charset="0"/>
              <a:ea typeface="Open Sans" charset="0"/>
              <a:cs typeface="Open Sans" charset="0"/>
              <a:sym typeface="Helvetica Light"/>
            </a:endParaRPr>
          </a:p>
          <a:p>
            <a:pPr defTabSz="584200"/>
            <a:r>
              <a:rPr kumimoji="0" lang="en-US" sz="2000" b="0" i="0" u="none" strike="noStrike" cap="none" spc="0" normalizeH="0" baseline="0" dirty="0">
                <a:ln>
                  <a:noFill/>
                </a:ln>
                <a:solidFill>
                  <a:srgbClr val="000000"/>
                </a:solidFill>
                <a:effectLst/>
                <a:uFillTx/>
                <a:latin typeface="Open Sans" charset="0"/>
                <a:ea typeface="Open Sans" charset="0"/>
                <a:cs typeface="Open Sans" charset="0"/>
                <a:sym typeface="Helvetica Light"/>
              </a:rPr>
              <a:t>FracTracker</a:t>
            </a:r>
            <a:r>
              <a:rPr kumimoji="0" lang="en-US" sz="2000" b="0" i="0" u="none" strike="noStrike" cap="none" spc="0" normalizeH="0" dirty="0">
                <a:ln>
                  <a:noFill/>
                </a:ln>
                <a:solidFill>
                  <a:srgbClr val="000000"/>
                </a:solidFill>
                <a:effectLst/>
                <a:uFillTx/>
                <a:latin typeface="Open Sans" charset="0"/>
                <a:ea typeface="Open Sans" charset="0"/>
                <a:cs typeface="Open Sans" charset="0"/>
                <a:sym typeface="Helvetica Light"/>
              </a:rPr>
              <a:t> Alliance</a:t>
            </a:r>
            <a:br>
              <a:rPr lang="en-US" sz="2000" dirty="0">
                <a:latin typeface="Open Sans" charset="0"/>
                <a:ea typeface="Open Sans" charset="0"/>
                <a:cs typeface="Open Sans" charset="0"/>
              </a:rPr>
            </a:br>
            <a:r>
              <a:rPr lang="en-US" sz="2000" dirty="0">
                <a:latin typeface="Open Sans" charset="0"/>
                <a:ea typeface="Open Sans" charset="0"/>
                <a:cs typeface="Open Sans" charset="0"/>
              </a:rPr>
              <a:t>info@fractracker.org</a:t>
            </a:r>
            <a:br>
              <a:rPr lang="en-US" sz="2000" dirty="0">
                <a:latin typeface="Open Sans" charset="0"/>
                <a:ea typeface="Open Sans" charset="0"/>
                <a:cs typeface="Open Sans" charset="0"/>
              </a:rPr>
            </a:br>
            <a:r>
              <a:rPr lang="is-IS" sz="2000" dirty="0">
                <a:latin typeface="Open Sans" charset="0"/>
                <a:ea typeface="Open Sans" charset="0"/>
                <a:cs typeface="Open Sans" charset="0"/>
              </a:rPr>
              <a:t>www.fractracker.org</a:t>
            </a:r>
          </a:p>
          <a:p>
            <a:pPr defTabSz="584200"/>
            <a:endParaRPr lang="is-IS" sz="2000" dirty="0">
              <a:latin typeface="Open Sans" charset="0"/>
              <a:ea typeface="Open Sans" charset="0"/>
              <a:cs typeface="Open Sans" charset="0"/>
            </a:endParaRPr>
          </a:p>
          <a:p>
            <a:pPr defTabSz="584200"/>
            <a:r>
              <a:rPr lang="en-US" sz="2000" dirty="0">
                <a:latin typeface="Open Sans" charset="0"/>
                <a:ea typeface="Open Sans" charset="0"/>
                <a:cs typeface="Open Sans" charset="0"/>
              </a:rPr>
              <a:t>Download the app: </a:t>
            </a:r>
            <a:r>
              <a:rPr lang="en-US" sz="2000" dirty="0" err="1">
                <a:latin typeface="Open Sans" charset="0"/>
                <a:ea typeface="Open Sans" charset="0"/>
                <a:cs typeface="Open Sans" charset="0"/>
              </a:rPr>
              <a:t>fractracker.org</a:t>
            </a:r>
            <a:r>
              <a:rPr lang="en-US" sz="2000" dirty="0">
                <a:latin typeface="Open Sans" charset="0"/>
                <a:ea typeface="Open Sans" charset="0"/>
                <a:cs typeface="Open Sans" charset="0"/>
              </a:rPr>
              <a:t>/apps</a:t>
            </a:r>
            <a:endParaRPr lang="is-IS" sz="2000" dirty="0">
              <a:latin typeface="Open Sans" charset="0"/>
              <a:ea typeface="Open Sans" charset="0"/>
              <a:cs typeface="Open Sans"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83764" y="536865"/>
            <a:ext cx="3776472" cy="990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68282" y="6045385"/>
            <a:ext cx="1230373" cy="4292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45346" y="6045385"/>
            <a:ext cx="1448550" cy="429200"/>
          </a:xfrm>
          <a:prstGeom prst="rect">
            <a:avLst/>
          </a:prstGeom>
        </p:spPr>
      </p:pic>
    </p:spTree>
    <p:extLst>
      <p:ext uri="{BB962C8B-B14F-4D97-AF65-F5344CB8AC3E}">
        <p14:creationId xmlns:p14="http://schemas.microsoft.com/office/powerpoint/2010/main" val="1965063027"/>
      </p:ext>
    </p:extLst>
  </p:cSld>
  <p:clrMapOvr>
    <a:masterClrMapping/>
  </p:clrMapOvr>
  <p:transition spd="med" advTm="2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71" y="5680364"/>
            <a:ext cx="9211542" cy="1288472"/>
          </a:xfrm>
          <a:prstGeom prst="rect">
            <a:avLst/>
          </a:prstGeom>
          <a:solidFill>
            <a:srgbClr val="B8E27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3771" y="1780317"/>
            <a:ext cx="9211542" cy="4010884"/>
          </a:xfrm>
          <a:prstGeom prst="rect">
            <a:avLst/>
          </a:prstGeom>
        </p:spPr>
      </p:pic>
    </p:spTree>
    <p:extLst>
      <p:ext uri="{BB962C8B-B14F-4D97-AF65-F5344CB8AC3E}">
        <p14:creationId xmlns:p14="http://schemas.microsoft.com/office/powerpoint/2010/main" val="856393926"/>
      </p:ext>
    </p:extLst>
  </p:cSld>
  <p:clrMapOvr>
    <a:masterClrMapping/>
  </p:clrMapOvr>
  <p:transition spd="med" advTm="2000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map.png">
            <a:extLst>
              <a:ext uri="{FF2B5EF4-FFF2-40B4-BE49-F238E27FC236}">
                <a16:creationId xmlns:a16="http://schemas.microsoft.com/office/drawing/2014/main" id="{A8A7192A-1345-450E-BC6C-23DB0170E505}"/>
              </a:ext>
            </a:extLst>
          </p:cNvPr>
          <p:cNvPicPr>
            <a:picLocks noChangeAspect="1"/>
          </p:cNvPicPr>
          <p:nvPr/>
        </p:nvPicPr>
        <p:blipFill>
          <a:blip r:embed="rId3"/>
          <a:stretch>
            <a:fillRect/>
          </a:stretch>
        </p:blipFill>
        <p:spPr>
          <a:xfrm>
            <a:off x="3033056" y="272946"/>
            <a:ext cx="3077888" cy="6375904"/>
          </a:xfrm>
          <a:prstGeom prst="rect">
            <a:avLst/>
          </a:prstGeom>
          <a:ln w="12700">
            <a:miter lim="400000"/>
          </a:ln>
        </p:spPr>
      </p:pic>
    </p:spTree>
    <p:extLst>
      <p:ext uri="{BB962C8B-B14F-4D97-AF65-F5344CB8AC3E}">
        <p14:creationId xmlns:p14="http://schemas.microsoft.com/office/powerpoint/2010/main" val="4101993223"/>
      </p:ext>
    </p:extLst>
  </p:cSld>
  <p:clrMapOvr>
    <a:masterClrMapping/>
  </p:clrMapOvr>
  <p:transition spd="med" advTm="2000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4DD052-AFB5-4773-A8FF-B4B5DC6FEF2E}"/>
              </a:ext>
            </a:extLst>
          </p:cNvPr>
          <p:cNvPicPr>
            <a:picLocks noChangeAspect="1"/>
          </p:cNvPicPr>
          <p:nvPr/>
        </p:nvPicPr>
        <p:blipFill>
          <a:blip r:embed="rId3"/>
          <a:stretch>
            <a:fillRect/>
          </a:stretch>
        </p:blipFill>
        <p:spPr>
          <a:xfrm>
            <a:off x="482600" y="1377967"/>
            <a:ext cx="3968749" cy="4102066"/>
          </a:xfrm>
          <a:prstGeom prst="rect">
            <a:avLst/>
          </a:prstGeom>
        </p:spPr>
      </p:pic>
      <p:pic>
        <p:nvPicPr>
          <p:cNvPr id="1026" name="Picture 2" descr="https://lh3.googleusercontent.com/nnqGXLWK_YYyy_wmLHPIRgOpT61K-RMeJp92lq8U33NibiT3_3bjATV2WPAOa29IBjukEgG8pSWNgxrf4jorzJ6JQk4lpN2-kwmbCnwAaWVkNwS3atd1237hLzvKHIoTb_Kaqff7TdN-qMV373iHmzjjkSdsVjKufibvakP7UI3OQ_zsyYv0Y9KaGKIkGpAtk7V6hex909NfQAu9Y91uoMJckzsfH9-cuNje1ALa-aFWy8obai4fgm2tzS4_xJv4DSI3eaKrb6mFqEmccO7GsPAptIg_4dS278qIlmNGOofZwxJYGSf1ucM5OGBATrf803Q72xjI2BoBp9_fvCgse-YKAD50IwoasdU6IWsRSCHio8UexAmyAGgqKVwDXsSZByE9U6vLVZaC9VAq5rjU3SOHbE28f1ViKa-nmirNdsX_Bnp30OLEowJ9NWCkp_Qk7p179lZrRUYoyuLcHxtkAJtDFi_AIcrsDHiUFC4DGKqM_MPYyte6PHTMyBc01rUbDY4-dXxs2N9H0L57mjVzXkOmbVkHSEkXivmYvlwijityaXFn0Zmdn4V8hCqYp75VfudJq0k1Nk1C7-PZcqPiGBIr-Up7EuByCtWuumq6Cb8k_IfLnxjGnO-_rqFfG1Kmo2QpQ21odSHst9TIS06gF0fOWjO6lMM8a0QGSLnCeydnMmjhHnMBBl5m=w1160-h870-no">
            <a:extLst>
              <a:ext uri="{FF2B5EF4-FFF2-40B4-BE49-F238E27FC236}">
                <a16:creationId xmlns:a16="http://schemas.microsoft.com/office/drawing/2014/main" id="{9E53B7BD-EC07-4F8F-8B08-91C469F1B8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2648" y="1940718"/>
            <a:ext cx="3968751" cy="2976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AC1C4D-77E0-4AD6-A809-64673A017919}"/>
              </a:ext>
            </a:extLst>
          </p:cNvPr>
          <p:cNvSpPr txBox="1"/>
          <p:nvPr/>
        </p:nvSpPr>
        <p:spPr>
          <a:xfrm>
            <a:off x="4692647" y="4917281"/>
            <a:ext cx="3968751"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Helvetica Light"/>
              </a:rPr>
              <a:t>Brook </a:t>
            </a:r>
            <a:r>
              <a:rPr kumimoji="0" lang="en-US" sz="1100" b="0" i="0" u="none" strike="noStrike" cap="none" spc="0" normalizeH="0" baseline="0" dirty="0" err="1">
                <a:ln>
                  <a:noFill/>
                </a:ln>
                <a:solidFill>
                  <a:srgbClr val="000000"/>
                </a:solidFill>
                <a:effectLst/>
                <a:uFillTx/>
                <a:latin typeface="+mn-lt"/>
                <a:ea typeface="+mn-ea"/>
                <a:cs typeface="+mn-cs"/>
                <a:sym typeface="Helvetica Light"/>
              </a:rPr>
              <a:t>Lenker</a:t>
            </a:r>
            <a:r>
              <a:rPr kumimoji="0" lang="en-US" sz="1100" b="0" i="0" u="none" strike="noStrike" cap="none" spc="0" normalizeH="0" baseline="0" dirty="0">
                <a:ln>
                  <a:noFill/>
                </a:ln>
                <a:solidFill>
                  <a:srgbClr val="000000"/>
                </a:solidFill>
                <a:effectLst/>
                <a:uFillTx/>
                <a:latin typeface="+mn-lt"/>
                <a:ea typeface="+mn-ea"/>
                <a:cs typeface="+mn-cs"/>
                <a:sym typeface="Helvetica Light"/>
              </a:rPr>
              <a:t>, Loyalsock State Forest, PA, June 2016</a:t>
            </a:r>
          </a:p>
        </p:txBody>
      </p:sp>
    </p:spTree>
    <p:extLst>
      <p:ext uri="{BB962C8B-B14F-4D97-AF65-F5344CB8AC3E}">
        <p14:creationId xmlns:p14="http://schemas.microsoft.com/office/powerpoint/2010/main" val="2935419965"/>
      </p:ext>
    </p:extLst>
  </p:cSld>
  <p:clrMapOvr>
    <a:masterClrMapping/>
  </p:clrMapOvr>
  <p:transition spd="med" advTm="20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FE06AB-A83E-453B-A4CE-3507826CAD4B}"/>
              </a:ext>
            </a:extLst>
          </p:cNvPr>
          <p:cNvPicPr>
            <a:picLocks noChangeAspect="1"/>
          </p:cNvPicPr>
          <p:nvPr/>
        </p:nvPicPr>
        <p:blipFill>
          <a:blip r:embed="rId3"/>
          <a:stretch>
            <a:fillRect/>
          </a:stretch>
        </p:blipFill>
        <p:spPr>
          <a:xfrm>
            <a:off x="482600" y="1377967"/>
            <a:ext cx="3968749" cy="4102066"/>
          </a:xfrm>
          <a:prstGeom prst="rect">
            <a:avLst/>
          </a:prstGeom>
        </p:spPr>
      </p:pic>
      <p:pic>
        <p:nvPicPr>
          <p:cNvPr id="2050" name="Picture 2" descr="https://lh3.googleusercontent.com/wCLDNH_zM0Dk_bZ4K9404zCfeBCGl6vPE8jC_sNEs6rWw3qyvAWQVGG9Rt92HANu28MI0lmnXmHI3e1PoB4kK2N0lE_9MPtbiQZo3NeoQfAxSgVDxsF-n1b8dX4OgdxE6e8UM07UQ3HIZxHwoi-Xo4lTpXAGlXKIURFdsxEERojkQpVouSv1ad1Eot5UxyUsd5EIXIll5PgsvRIRliEH49PnGdSPV_iHj-1GAN1XvxL81rzxQmCLUaH0iP2-KHBVaevbTpWxeduBeDt9GmI0tG30FNek7ZNaK5jrld4uPSHRlYOHzSSmVuYZZLwxIZGm5UMg_CilxqI35R1HIFR2FcZFfwIk_oW4Ic4nJdg3NF43Eih4g5vZxb14Mb3e0kCVxp-AFC-OIJTkAsAyzxZSN1og0a6YrYLfx8YP5Z0g-ASLrkAm7gCJjfq2SQOPKgQZFUtX4xvNm-DZBndXa_GrBRwSUjngJ2-S48z0LW5WsTUjjcnnlWPaUVDpVPDjIzA4cK7tB-WcE8UsGHXAIj4n1JfY8zXNABBmq4lHLqFc0PdqQXsWHq-RamgQqkL1bY1b3OCcRYuMckNG5tneWcCwQdcIN5ltaQqKQCU3JvbSpp6hzH7f1Iu7Fh1YHkFmllk8fLmb26sWpz6UApuj2Bmg23HWyEPqq_2f6jlGrTIkl_l_mvYCYWOcF9Bz=w1499-h870-no">
            <a:extLst>
              <a:ext uri="{FF2B5EF4-FFF2-40B4-BE49-F238E27FC236}">
                <a16:creationId xmlns:a16="http://schemas.microsoft.com/office/drawing/2014/main" id="{878AAE6F-7A77-4107-A3CF-929852B6CA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2648" y="2278062"/>
            <a:ext cx="3968751" cy="2301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72CED9-208C-44B2-997E-9882027E1DBD}"/>
              </a:ext>
            </a:extLst>
          </p:cNvPr>
          <p:cNvSpPr txBox="1"/>
          <p:nvPr/>
        </p:nvSpPr>
        <p:spPr>
          <a:xfrm>
            <a:off x="4692648" y="4595326"/>
            <a:ext cx="3968751"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Helvetica Light"/>
              </a:rPr>
              <a:t>Linda </a:t>
            </a:r>
            <a:r>
              <a:rPr kumimoji="0" lang="en-US" sz="1200" b="0" i="0" u="none" strike="noStrike" cap="none" spc="0" normalizeH="0" baseline="0" dirty="0" err="1">
                <a:ln>
                  <a:noFill/>
                </a:ln>
                <a:solidFill>
                  <a:srgbClr val="000000"/>
                </a:solidFill>
                <a:effectLst/>
                <a:uFillTx/>
                <a:latin typeface="+mn-lt"/>
                <a:ea typeface="+mn-ea"/>
                <a:cs typeface="+mn-cs"/>
                <a:sym typeface="Helvetica Light"/>
              </a:rPr>
              <a:t>Krop</a:t>
            </a:r>
            <a:r>
              <a:rPr kumimoji="0" lang="en-US" sz="1200" b="0" i="0" u="none" strike="noStrike" cap="none" spc="0" normalizeH="0" baseline="0" dirty="0">
                <a:ln>
                  <a:noFill/>
                </a:ln>
                <a:solidFill>
                  <a:srgbClr val="000000"/>
                </a:solidFill>
                <a:effectLst/>
                <a:uFillTx/>
                <a:latin typeface="+mn-lt"/>
                <a:ea typeface="+mn-ea"/>
                <a:cs typeface="+mn-cs"/>
                <a:sym typeface="Helvetica Light"/>
              </a:rPr>
              <a:t>, </a:t>
            </a:r>
            <a:r>
              <a:rPr kumimoji="0" lang="en-US" sz="1100" b="0" i="0" u="none" strike="noStrike" cap="none" spc="0" normalizeH="0" baseline="0" dirty="0">
                <a:ln>
                  <a:noFill/>
                </a:ln>
                <a:solidFill>
                  <a:srgbClr val="000000"/>
                </a:solidFill>
                <a:effectLst/>
                <a:uFillTx/>
                <a:latin typeface="+mn-lt"/>
                <a:ea typeface="+mn-ea"/>
                <a:cs typeface="+mn-cs"/>
                <a:sym typeface="Helvetica Light"/>
              </a:rPr>
              <a:t>Environmental</a:t>
            </a:r>
            <a:r>
              <a:rPr kumimoji="0" lang="en-US" sz="1200" b="0" i="0" u="none" strike="noStrike" cap="none" spc="0" normalizeH="0" baseline="0" dirty="0">
                <a:ln>
                  <a:noFill/>
                </a:ln>
                <a:solidFill>
                  <a:srgbClr val="000000"/>
                </a:solidFill>
                <a:effectLst/>
                <a:uFillTx/>
                <a:latin typeface="+mn-lt"/>
                <a:ea typeface="+mn-ea"/>
                <a:cs typeface="+mn-cs"/>
                <a:sym typeface="Helvetica Light"/>
              </a:rPr>
              <a:t> Defense Center</a:t>
            </a:r>
          </a:p>
        </p:txBody>
      </p:sp>
    </p:spTree>
    <p:extLst>
      <p:ext uri="{BB962C8B-B14F-4D97-AF65-F5344CB8AC3E}">
        <p14:creationId xmlns:p14="http://schemas.microsoft.com/office/powerpoint/2010/main" val="3473353613"/>
      </p:ext>
    </p:extLst>
  </p:cSld>
  <p:clrMapOvr>
    <a:masterClrMapping/>
  </p:clrMapOvr>
  <p:transition spd="med" advTm="2000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5AFE06AB-A83E-453B-A4CE-3507826CAD4B}"/>
              </a:ext>
            </a:extLst>
          </p:cNvPr>
          <p:cNvPicPr>
            <a:picLocks noChangeAspect="1"/>
          </p:cNvPicPr>
          <p:nvPr/>
        </p:nvPicPr>
        <p:blipFill>
          <a:blip r:embed="rId3"/>
          <a:stretch>
            <a:fillRect/>
          </a:stretch>
        </p:blipFill>
        <p:spPr>
          <a:xfrm>
            <a:off x="482600" y="1377967"/>
            <a:ext cx="3968749" cy="4102066"/>
          </a:xfrm>
          <a:prstGeom prst="rect">
            <a:avLst/>
          </a:prstGeom>
        </p:spPr>
      </p:pic>
      <p:pic>
        <p:nvPicPr>
          <p:cNvPr id="3074" name="Picture 2" descr="https://lh3.googleusercontent.com/-VVONjfPWCGNmDZLeV2M86t0g5uIjshRBn10LUH3w0GPNokFWzmNNKUw4433_ziMMfJkNLCouMBhtEY0feGFjJjWYN44dc-iqOAQzkNIOpacvCV77LqdHX8AHLNIM0rbcEkCxaIdQJt3GRx1Yyvc2CyLgIBZw3CT6JGqiJJIPVXeTkYW4E8qMYqvOnTObKPWsm3vx6QGCJQM4e2doJ9fK45sBwWiYpe19JruT1W3neqeDvOYI6DmoW86JArczkZHWpNbqRXmPpnGYqD0n_TPHb2bWoHrBv8ZmuSzSoAv9tCnu-1qJ6tM3RANGz9LoSOEs9IFNfnZGsPbPgA404W9v3SdfodNEpzHpKj_hfgd--dJ82qEfG2zs0mKLuDY1hqeueGSWDftS2D3QsqgN1ywhLcIOn-gDYoWWsIxaxWY9mHp_XzMQZrmtENMoHjVPBHK5zFMDuZSfgqXfUip9Z1qhlM4f-yXg6leEyMZ_a-RbtVdM8L5YzYNEZOsniZNX8hCmN4hP2G8ff36v4AaUID9v9-ZeNKdOQd6v48MvEgfM4i2hk6CG59HykqWpmhOF-O0gG1NJ53v4xmRwmk3Np8vPoJaiDi7g12CRgYjt4AAJBAZwyJFK6GGd5V7ayM3GDDT3hDMFINRuSPmluIY--nDM64l0LXMEw5OPBVHzWRpqvkh6wq8MMlQyIqX=w1311-h870-no">
            <a:extLst>
              <a:ext uri="{FF2B5EF4-FFF2-40B4-BE49-F238E27FC236}">
                <a16:creationId xmlns:a16="http://schemas.microsoft.com/office/drawing/2014/main" id="{FA9273B7-34A0-486B-9652-84E85BB474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2648" y="2109390"/>
            <a:ext cx="3968751" cy="26392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B7DF93-726F-4CB9-990E-BE4F940BB6EF}"/>
              </a:ext>
            </a:extLst>
          </p:cNvPr>
          <p:cNvSpPr txBox="1"/>
          <p:nvPr/>
        </p:nvSpPr>
        <p:spPr>
          <a:xfrm>
            <a:off x="4692648" y="4748609"/>
            <a:ext cx="3968751"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a:r>
              <a:rPr lang="en-US" sz="1200" dirty="0"/>
              <a:t>Sierra </a:t>
            </a:r>
            <a:r>
              <a:rPr lang="en-US" sz="1200" dirty="0" err="1"/>
              <a:t>Shamer</a:t>
            </a:r>
            <a:r>
              <a:rPr lang="en-US" sz="1200" dirty="0"/>
              <a:t>, May 2016, </a:t>
            </a:r>
            <a:r>
              <a:rPr lang="en-US" sz="1100" dirty="0"/>
              <a:t>Harford</a:t>
            </a:r>
            <a:r>
              <a:rPr lang="en-US" sz="1200" dirty="0"/>
              <a:t> &amp; Baltimore Counties. </a:t>
            </a:r>
            <a:endParaRPr kumimoji="0" lang="en-US" sz="12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865646527"/>
      </p:ext>
    </p:extLst>
  </p:cSld>
  <p:clrMapOvr>
    <a:masterClrMapping/>
  </p:clrMapOvr>
  <p:transition spd="med" advTm="2000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map.png">
            <a:extLst>
              <a:ext uri="{FF2B5EF4-FFF2-40B4-BE49-F238E27FC236}">
                <a16:creationId xmlns:a16="http://schemas.microsoft.com/office/drawing/2014/main" id="{E6ABE102-2C7C-4ADC-8E72-26D7E0FBDAED}"/>
              </a:ext>
            </a:extLst>
          </p:cNvPr>
          <p:cNvPicPr>
            <a:picLocks noChangeAspect="1"/>
          </p:cNvPicPr>
          <p:nvPr/>
        </p:nvPicPr>
        <p:blipFill>
          <a:blip r:embed="rId3"/>
          <a:stretch>
            <a:fillRect/>
          </a:stretch>
        </p:blipFill>
        <p:spPr>
          <a:xfrm>
            <a:off x="5173580" y="296434"/>
            <a:ext cx="3022926" cy="6265132"/>
          </a:xfrm>
          <a:prstGeom prst="rect">
            <a:avLst/>
          </a:prstGeom>
        </p:spPr>
      </p:pic>
      <p:pic>
        <p:nvPicPr>
          <p:cNvPr id="4" name="Picture 3" descr="A screenshot of a cell phone&#10;&#10;Description generated with very high confidence">
            <a:extLst>
              <a:ext uri="{FF2B5EF4-FFF2-40B4-BE49-F238E27FC236}">
                <a16:creationId xmlns:a16="http://schemas.microsoft.com/office/drawing/2014/main" id="{A60C14DF-9710-4AFD-B039-3D337A3CCE2F}"/>
              </a:ext>
            </a:extLst>
          </p:cNvPr>
          <p:cNvPicPr>
            <a:picLocks noChangeAspect="1"/>
          </p:cNvPicPr>
          <p:nvPr/>
        </p:nvPicPr>
        <p:blipFill>
          <a:blip r:embed="rId4"/>
          <a:stretch>
            <a:fillRect/>
          </a:stretch>
        </p:blipFill>
        <p:spPr>
          <a:xfrm>
            <a:off x="603249" y="1377965"/>
            <a:ext cx="3968751" cy="4102069"/>
          </a:xfrm>
          <a:prstGeom prst="rect">
            <a:avLst/>
          </a:prstGeom>
        </p:spPr>
      </p:pic>
    </p:spTree>
    <p:extLst>
      <p:ext uri="{BB962C8B-B14F-4D97-AF65-F5344CB8AC3E}">
        <p14:creationId xmlns:p14="http://schemas.microsoft.com/office/powerpoint/2010/main" val="3564212099"/>
      </p:ext>
    </p:extLst>
  </p:cSld>
  <p:clrMapOvr>
    <a:masterClrMapping/>
  </p:clrMapOvr>
  <p:transition spd="med" advTm="20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newsfeed.png">
            <a:extLst>
              <a:ext uri="{FF2B5EF4-FFF2-40B4-BE49-F238E27FC236}">
                <a16:creationId xmlns:a16="http://schemas.microsoft.com/office/drawing/2014/main" id="{44729338-8077-40E9-BDE7-47416D0370B9}"/>
              </a:ext>
            </a:extLst>
          </p:cNvPr>
          <p:cNvPicPr>
            <a:picLocks noChangeAspect="1"/>
          </p:cNvPicPr>
          <p:nvPr/>
        </p:nvPicPr>
        <p:blipFill>
          <a:blip r:embed="rId3"/>
          <a:stretch>
            <a:fillRect/>
          </a:stretch>
        </p:blipFill>
        <p:spPr>
          <a:xfrm>
            <a:off x="3060536" y="301054"/>
            <a:ext cx="3022927" cy="6262052"/>
          </a:xfrm>
          <a:prstGeom prst="rect">
            <a:avLst/>
          </a:prstGeom>
          <a:ln w="12700">
            <a:miter lim="400000"/>
          </a:ln>
        </p:spPr>
      </p:pic>
    </p:spTree>
    <p:extLst>
      <p:ext uri="{BB962C8B-B14F-4D97-AF65-F5344CB8AC3E}">
        <p14:creationId xmlns:p14="http://schemas.microsoft.com/office/powerpoint/2010/main" val="302562087"/>
      </p:ext>
    </p:extLst>
  </p:cSld>
  <p:clrMapOvr>
    <a:masterClrMapping/>
  </p:clrMapOvr>
  <p:transition spd="med" advTm="20000"/>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85</TotalTime>
  <Words>1354</Words>
  <Application>Microsoft Office PowerPoint</Application>
  <PresentationFormat>On-screen Show (4:3)</PresentationFormat>
  <Paragraphs>39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Helvetica Light</vt:lpstr>
      <vt:lpstr>Helvetica Neue</vt:lpstr>
      <vt:lpstr>Open Sans</vt:lpstr>
      <vt:lpstr>Open Sans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Jackson</dc:creator>
  <cp:lastModifiedBy>Tammy</cp:lastModifiedBy>
  <cp:revision>17</cp:revision>
  <dcterms:created xsi:type="dcterms:W3CDTF">2018-10-10T18:44:38Z</dcterms:created>
  <dcterms:modified xsi:type="dcterms:W3CDTF">2019-07-13T15:00:18Z</dcterms:modified>
</cp:coreProperties>
</file>